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9" r:id="rId2"/>
    <p:sldId id="275" r:id="rId3"/>
    <p:sldId id="273" r:id="rId4"/>
    <p:sldId id="257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7" r:id="rId21"/>
    <p:sldId id="276" r:id="rId22"/>
    <p:sldId id="280" r:id="rId23"/>
    <p:sldId id="278" r:id="rId24"/>
    <p:sldId id="279" r:id="rId25"/>
    <p:sldId id="282" r:id="rId26"/>
    <p:sldId id="281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0"/>
    <p:restoredTop sz="94606"/>
  </p:normalViewPr>
  <p:slideViewPr>
    <p:cSldViewPr snapToGrid="0" snapToObjects="1" showGuides="1">
      <p:cViewPr>
        <p:scale>
          <a:sx n="95" d="100"/>
          <a:sy n="95" d="100"/>
        </p:scale>
        <p:origin x="101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26A79-4C77-FD46-BD18-65B883691F5D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0EC1-C8F5-D64D-8250-6B6CB34D4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0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0EC1-C8F5-D64D-8250-6B6CB34D4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erialsproject.org/materials/mp-149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tiff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emf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tiff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5.em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350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6.tiff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ryst.ehu.es/" TargetMode="Externa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hyperlink" Target="http://rileyhanus.com/scien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5.tif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://www.almabte.eu/index.php/database/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://phonondb.mtl.kyoto-u.ac.jp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gif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73.png"/><Relationship Id="rId7" Type="http://schemas.openxmlformats.org/officeDocument/2006/relationships/image" Target="../media/image45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bte.eu/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atztogo.github.io/phono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tiff"/><Relationship Id="rId5" Type="http://schemas.openxmlformats.org/officeDocument/2006/relationships/image" Target="../media/image79.tiff"/><Relationship Id="rId4" Type="http://schemas.openxmlformats.org/officeDocument/2006/relationships/image" Target="../media/image44.tiff"/><Relationship Id="rId9" Type="http://schemas.openxmlformats.org/officeDocument/2006/relationships/hyperlink" Target="http://www.shengbt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hyperlink" Target="https://github.com/JanJaeken/christoffel" TargetMode="External"/><Relationship Id="rId2" Type="http://schemas.openxmlformats.org/officeDocument/2006/relationships/hyperlink" Target="https://www.cryst.ehu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engbte.org/" TargetMode="External"/><Relationship Id="rId5" Type="http://schemas.openxmlformats.org/officeDocument/2006/relationships/hyperlink" Target="http://www.almabte.eu/" TargetMode="External"/><Relationship Id="rId4" Type="http://schemas.openxmlformats.org/officeDocument/2006/relationships/hyperlink" Target="https://atztogo.github.io/phonopy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hyperlink" Target="https://www.materialsproject.org/materials/mp-149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pdf/10.1063/1.4908244?class=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hyperlink" Target="https://pubs.acs.org/doi/full/10.1021/ma502099t?src=recsys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10.1063/1.489265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1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5DFDB2A7-2555-AC42-BAE2-5ED2FD0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12"/>
          <a:stretch/>
        </p:blipFill>
        <p:spPr>
          <a:xfrm>
            <a:off x="3775165" y="182651"/>
            <a:ext cx="4992994" cy="5812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A0152-542D-1948-916C-298DE5CFBC64}"/>
              </a:ext>
            </a:extLst>
          </p:cNvPr>
          <p:cNvSpPr/>
          <p:nvPr/>
        </p:nvSpPr>
        <p:spPr>
          <a:xfrm>
            <a:off x="4561971" y="2236104"/>
            <a:ext cx="4284618" cy="372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5D3F0-BB27-DA43-978F-D20859C7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" y="1324801"/>
            <a:ext cx="2844691" cy="271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C8EE3-A62A-184C-AD1F-5EE803EF9838}"/>
              </a:ext>
            </a:extLst>
          </p:cNvPr>
          <p:cNvSpPr txBox="1"/>
          <p:nvPr/>
        </p:nvSpPr>
        <p:spPr>
          <a:xfrm>
            <a:off x="271570" y="401471"/>
            <a:ext cx="35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Electronic band structure of Si from DFT, </a:t>
            </a:r>
            <a:r>
              <a:rPr lang="en-US" dirty="0">
                <a:hlinkClick r:id="rId4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CBBF-9DB3-CB41-BFF1-1A6AB0FCBA0F}"/>
              </a:ext>
            </a:extLst>
          </p:cNvPr>
          <p:cNvSpPr txBox="1"/>
          <p:nvPr/>
        </p:nvSpPr>
        <p:spPr>
          <a:xfrm>
            <a:off x="375840" y="5256200"/>
            <a:ext cx="284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bandgap is 1.1 eV</a:t>
            </a:r>
          </a:p>
          <a:p>
            <a:endParaRPr lang="en-US" dirty="0"/>
          </a:p>
          <a:p>
            <a:r>
              <a:rPr lang="en-US" dirty="0"/>
              <a:t>DFT usually gets the band gap wrong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EC544-929A-8649-B042-CEA2B21571F6}"/>
              </a:ext>
            </a:extLst>
          </p:cNvPr>
          <p:cNvSpPr txBox="1"/>
          <p:nvPr/>
        </p:nvSpPr>
        <p:spPr>
          <a:xfrm>
            <a:off x="375840" y="4597759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wrong?</a:t>
            </a:r>
          </a:p>
        </p:txBody>
      </p:sp>
    </p:spTree>
    <p:extLst>
      <p:ext uri="{BB962C8B-B14F-4D97-AF65-F5344CB8AC3E}">
        <p14:creationId xmlns:p14="http://schemas.microsoft.com/office/powerpoint/2010/main" val="22790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28BF0-FFD3-484C-A8E2-5B599005EE40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7E7DC1F9-193B-CC4B-A90C-194F8E2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71EB80-1CC9-434D-8654-ACD4CECBE511}"/>
              </a:ext>
            </a:extLst>
          </p:cNvPr>
          <p:cNvSpPr txBox="1"/>
          <p:nvPr/>
        </p:nvSpPr>
        <p:spPr>
          <a:xfrm>
            <a:off x="510364" y="1153478"/>
            <a:ext cx="3605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vibrations: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Interatomic force constants (IFCs)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ball and spring</a:t>
            </a:r>
          </a:p>
        </p:txBody>
      </p:sp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489061BF-E3CC-7E43-B4A6-AF6E2A1F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98" y="5037068"/>
            <a:ext cx="1895586" cy="1377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D65440-EB68-3246-BE64-225DD3C5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10" y="2422318"/>
            <a:ext cx="1336281" cy="128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BA089-2B26-0D41-ADD9-2F88DC0B9B5B}"/>
              </a:ext>
            </a:extLst>
          </p:cNvPr>
          <p:cNvSpPr txBox="1"/>
          <p:nvPr/>
        </p:nvSpPr>
        <p:spPr>
          <a:xfrm>
            <a:off x="821872" y="3947998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IFCs   atomic masses   structure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0EBFF8-9D7D-9B43-A421-CC301A930F6D}"/>
              </a:ext>
            </a:extLst>
          </p:cNvPr>
          <p:cNvCxnSpPr/>
          <p:nvPr/>
        </p:nvCxnSpPr>
        <p:spPr>
          <a:xfrm>
            <a:off x="1172897" y="4319531"/>
            <a:ext cx="192506" cy="325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693DE8-32ED-5840-84AA-4912C848EDD7}"/>
              </a:ext>
            </a:extLst>
          </p:cNvPr>
          <p:cNvSpPr txBox="1"/>
          <p:nvPr/>
        </p:nvSpPr>
        <p:spPr>
          <a:xfrm>
            <a:off x="974752" y="4646771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 of vibration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A6AB7C-0D92-0346-B31E-A288D24DA71E}"/>
              </a:ext>
            </a:extLst>
          </p:cNvPr>
          <p:cNvCxnSpPr>
            <a:cxnSpLocks/>
          </p:cNvCxnSpPr>
          <p:nvPr/>
        </p:nvCxnSpPr>
        <p:spPr>
          <a:xfrm>
            <a:off x="2091632" y="4254538"/>
            <a:ext cx="0" cy="384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04305-3D76-5E41-A2CD-9A47C45C3522}"/>
              </a:ext>
            </a:extLst>
          </p:cNvPr>
          <p:cNvCxnSpPr>
            <a:cxnSpLocks/>
          </p:cNvCxnSpPr>
          <p:nvPr/>
        </p:nvCxnSpPr>
        <p:spPr>
          <a:xfrm flipH="1">
            <a:off x="2912783" y="4262115"/>
            <a:ext cx="223101" cy="37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skiing, object, man, red&#10;&#10;Description automatically generated">
            <a:extLst>
              <a:ext uri="{FF2B5EF4-FFF2-40B4-BE49-F238E27FC236}">
                <a16:creationId xmlns:a16="http://schemas.microsoft.com/office/drawing/2014/main" id="{25E26677-F461-B341-9F18-7BC451DB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163" y="3190244"/>
            <a:ext cx="2633098" cy="877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7E34BC-DB7E-FD41-9BD7-404A82256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36" y="4440704"/>
            <a:ext cx="3169087" cy="1682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EB3E4-9723-E34A-A47B-8693606AE228}"/>
              </a:ext>
            </a:extLst>
          </p:cNvPr>
          <p:cNvSpPr txBox="1"/>
          <p:nvPr/>
        </p:nvSpPr>
        <p:spPr>
          <a:xfrm>
            <a:off x="5780665" y="626505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Phonons!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/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7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F071C-8E02-6945-93A3-E91ACD1F7B68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EDD5BFA9-ADE6-7F46-8A65-D9A48203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/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/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Measure of ‘hotness’.</a:t>
                </a:r>
              </a:p>
              <a:p>
                <a:endParaRPr lang="en-US" dirty="0"/>
              </a:p>
              <a:p>
                <a:r>
                  <a:rPr lang="en-US" dirty="0"/>
                  <a:t>Temperature 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)</a:t>
                </a:r>
                <a:r>
                  <a:rPr lang="en-US" dirty="0"/>
                  <a:t> of a ‘state’ at energy </a:t>
                </a:r>
                <a14:m>
                  <m:oMath xmlns:m="http://schemas.openxmlformats.org/officeDocument/2006/math"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material is given by its occupation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the ‘state’ represents a boson, we use the Bose-Einstein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blipFill>
                <a:blip r:embed="rId4"/>
                <a:stretch>
                  <a:fillRect l="-1397" t="-621" r="-111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/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I know the energy of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the number of (quasi-) particles in those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blipFill>
                <a:blip r:embed="rId5"/>
                <a:stretch>
                  <a:fillRect l="-1099"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/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blipFill>
                <a:blip r:embed="rId6"/>
                <a:stretch>
                  <a:fillRect l="-33333" t="-6452" r="-3704" b="-32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/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blipFill>
                <a:blip r:embed="rId7"/>
                <a:stretch>
                  <a:fillRect l="-35714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/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blipFill>
                <a:blip r:embed="rId8"/>
                <a:stretch>
                  <a:fillRect l="-28571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447A7-B729-8749-8E7B-0122355AACFA}"/>
              </a:ext>
            </a:extLst>
          </p:cNvPr>
          <p:cNvCxnSpPr/>
          <p:nvPr/>
        </p:nvCxnSpPr>
        <p:spPr>
          <a:xfrm>
            <a:off x="6093659" y="5338194"/>
            <a:ext cx="812800" cy="12843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DEF330-6367-D040-B3F9-A344FE74C327}"/>
              </a:ext>
            </a:extLst>
          </p:cNvPr>
          <p:cNvCxnSpPr>
            <a:cxnSpLocks/>
          </p:cNvCxnSpPr>
          <p:nvPr/>
        </p:nvCxnSpPr>
        <p:spPr>
          <a:xfrm flipV="1">
            <a:off x="6093659" y="5707526"/>
            <a:ext cx="812800" cy="4190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BB9E775F-FF50-CC4C-A95A-F505BCAE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BFEED8-8931-B844-9E30-6F7825D60413}"/>
              </a:ext>
            </a:extLst>
          </p:cNvPr>
          <p:cNvGrpSpPr/>
          <p:nvPr/>
        </p:nvGrpSpPr>
        <p:grpSpPr>
          <a:xfrm>
            <a:off x="5027174" y="1654783"/>
            <a:ext cx="3858240" cy="4990853"/>
            <a:chOff x="5027174" y="1626207"/>
            <a:chExt cx="3858240" cy="49908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027174" y="2527965"/>
              <a:ext cx="3858240" cy="3937519"/>
              <a:chOff x="545809" y="2142379"/>
              <a:chExt cx="3858240" cy="39375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99CCC2-DFEA-6549-AE1A-A264F13E3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99" t="4626" r="37188" b="54830"/>
              <a:stretch/>
            </p:blipFill>
            <p:spPr>
              <a:xfrm>
                <a:off x="545809" y="2142379"/>
                <a:ext cx="3858240" cy="393751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/>
              <p:nvPr/>
            </p:nvCxnSpPr>
            <p:spPr>
              <a:xfrm flipV="1">
                <a:off x="1964724" y="4275438"/>
                <a:ext cx="0" cy="101325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5019848"/>
                <a:ext cx="0" cy="281201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E2EB4E-B845-D242-B198-1BC24B588EFD}"/>
                </a:ext>
              </a:extLst>
            </p:cNvPr>
            <p:cNvSpPr/>
            <p:nvPr/>
          </p:nvSpPr>
          <p:spPr>
            <a:xfrm>
              <a:off x="8161294" y="162620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9D124-E752-EA41-AAD8-096E4FD85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0162" y="1626207"/>
              <a:ext cx="2441132" cy="1288175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2AB6CB5-29DC-264C-8610-954D935AD914}"/>
                </a:ext>
              </a:extLst>
            </p:cNvPr>
            <p:cNvCxnSpPr>
              <a:cxnSpLocks/>
            </p:cNvCxnSpPr>
            <p:nvPr/>
          </p:nvCxnSpPr>
          <p:spPr>
            <a:xfrm>
              <a:off x="8265626" y="1730549"/>
              <a:ext cx="121338" cy="117570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789E59-4573-4240-ACC7-68113E79F17C}"/>
              </a:ext>
            </a:extLst>
          </p:cNvPr>
          <p:cNvSpPr txBox="1"/>
          <p:nvPr/>
        </p:nvSpPr>
        <p:spPr>
          <a:xfrm>
            <a:off x="6691938" y="128842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65391-BFCF-BD4E-869A-F02E983CF986}"/>
              </a:ext>
            </a:extLst>
          </p:cNvPr>
          <p:cNvGrpSpPr/>
          <p:nvPr/>
        </p:nvGrpSpPr>
        <p:grpSpPr>
          <a:xfrm>
            <a:off x="481876" y="1603213"/>
            <a:ext cx="5509864" cy="5028759"/>
            <a:chOff x="481876" y="1574637"/>
            <a:chExt cx="5509864" cy="50287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73B636-4E1C-C74A-9066-6271981559F7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2E96F5-ED36-4A4F-A279-980684D74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574E8-4DF9-784A-A75A-63BE5D796D96}"/>
                  </a:ext>
                </a:extLst>
              </p:cNvPr>
              <p:cNvSpPr txBox="1"/>
              <p:nvPr/>
            </p:nvSpPr>
            <p:spPr>
              <a:xfrm>
                <a:off x="7657038" y="2654312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600K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E82C08-4D05-184D-8C0E-CCD478D04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95A14E-1372-A643-BB66-B44703783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BE52DB-B526-FF4E-AEC9-93C307855DA2}"/>
                </a:ext>
              </a:extLst>
            </p:cNvPr>
            <p:cNvSpPr/>
            <p:nvPr/>
          </p:nvSpPr>
          <p:spPr>
            <a:xfrm>
              <a:off x="5887408" y="157463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056340-5AB9-5941-BB9C-43EC74C4E60A}"/>
                </a:ext>
              </a:extLst>
            </p:cNvPr>
            <p:cNvCxnSpPr/>
            <p:nvPr/>
          </p:nvCxnSpPr>
          <p:spPr>
            <a:xfrm flipH="1">
              <a:off x="1163812" y="1574637"/>
              <a:ext cx="4723596" cy="1329413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7662F1-2853-914C-B62D-4E914169E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14" y="1678979"/>
              <a:ext cx="2161126" cy="126286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5E8F7A-6579-C545-9BD6-3904D9EF9620}"/>
                </a:ext>
              </a:extLst>
            </p:cNvPr>
            <p:cNvSpPr txBox="1"/>
            <p:nvPr/>
          </p:nvSpPr>
          <p:spPr>
            <a:xfrm>
              <a:off x="2249288" y="3338335"/>
              <a:ext cx="16995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sufficient coupling between states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F9F06E-A946-A642-8104-BE8A2C094669}"/>
                </a:ext>
              </a:extLst>
            </p:cNvPr>
            <p:cNvCxnSpPr/>
            <p:nvPr/>
          </p:nvCxnSpPr>
          <p:spPr>
            <a:xfrm flipV="1">
              <a:off x="2579108" y="4264411"/>
              <a:ext cx="282404" cy="654616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23C315-F94E-224F-B23D-09A12D382523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780EA1D1-C189-DF46-9485-000BE4814B29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7CBA54D-0A1F-8545-9A48-F3FA5D819AE2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74962-601F-D244-AA90-5C9185B1BF2E}"/>
              </a:ext>
            </a:extLst>
          </p:cNvPr>
          <p:cNvSpPr txBox="1"/>
          <p:nvPr/>
        </p:nvSpPr>
        <p:spPr>
          <a:xfrm>
            <a:off x="1881990" y="6408557"/>
            <a:ext cx="590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 → phonon lifetime, relaxation time,  mean free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/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3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3B636-4E1C-C74A-9066-6271981559F7}"/>
              </a:ext>
            </a:extLst>
          </p:cNvPr>
          <p:cNvGrpSpPr/>
          <p:nvPr/>
        </p:nvGrpSpPr>
        <p:grpSpPr>
          <a:xfrm>
            <a:off x="420448" y="2293931"/>
            <a:ext cx="3858240" cy="3751068"/>
            <a:chOff x="5017161" y="2207893"/>
            <a:chExt cx="3858240" cy="37510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E96F5-ED36-4A4F-A279-980684D74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17161" y="2207893"/>
              <a:ext cx="3858240" cy="37510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574E8-4DF9-784A-A75A-63BE5D796D96}"/>
                </a:ext>
              </a:extLst>
            </p:cNvPr>
            <p:cNvSpPr txBox="1"/>
            <p:nvPr/>
          </p:nvSpPr>
          <p:spPr>
            <a:xfrm>
              <a:off x="7657038" y="2654312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E82C08-4D05-184D-8C0E-CCD478D04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275" y="3089189"/>
              <a:ext cx="0" cy="219126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95A14E-1372-A643-BB66-B44703783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777" y="4621427"/>
              <a:ext cx="0" cy="67138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/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/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23C315-F94E-224F-B23D-09A12D382523}"/>
              </a:ext>
            </a:extLst>
          </p:cNvPr>
          <p:cNvGrpSpPr/>
          <p:nvPr/>
        </p:nvGrpSpPr>
        <p:grpSpPr>
          <a:xfrm>
            <a:off x="1448821" y="3608716"/>
            <a:ext cx="2171171" cy="2665418"/>
            <a:chOff x="1448821" y="3952266"/>
            <a:chExt cx="2171171" cy="2665418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80EA1D1-C189-DF46-9485-000BE4814B29}"/>
                </a:ext>
              </a:extLst>
            </p:cNvPr>
            <p:cNvSpPr/>
            <p:nvPr/>
          </p:nvSpPr>
          <p:spPr>
            <a:xfrm rot="19478601">
              <a:off x="1448821" y="5012794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7CBA54D-0A1F-8545-9A48-F3FA5D819AE2}"/>
                </a:ext>
              </a:extLst>
            </p:cNvPr>
            <p:cNvSpPr/>
            <p:nvPr/>
          </p:nvSpPr>
          <p:spPr>
            <a:xfrm rot="8171200">
              <a:off x="1675260" y="3952266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BBE52DB-B526-FF4E-AEC9-93C307855DA2}"/>
              </a:ext>
            </a:extLst>
          </p:cNvPr>
          <p:cNvSpPr/>
          <p:nvPr/>
        </p:nvSpPr>
        <p:spPr>
          <a:xfrm>
            <a:off x="5887408" y="1567884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056340-5AB9-5941-BB9C-43EC74C4E60A}"/>
              </a:ext>
            </a:extLst>
          </p:cNvPr>
          <p:cNvCxnSpPr>
            <a:cxnSpLocks/>
          </p:cNvCxnSpPr>
          <p:nvPr/>
        </p:nvCxnSpPr>
        <p:spPr>
          <a:xfrm flipH="1">
            <a:off x="1050754" y="1567884"/>
            <a:ext cx="4836655" cy="1071474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7662F1-2853-914C-B62D-4E914169EE65}"/>
              </a:ext>
            </a:extLst>
          </p:cNvPr>
          <p:cNvCxnSpPr>
            <a:cxnSpLocks/>
          </p:cNvCxnSpPr>
          <p:nvPr/>
        </p:nvCxnSpPr>
        <p:spPr>
          <a:xfrm flipH="1">
            <a:off x="3820606" y="1672226"/>
            <a:ext cx="2171134" cy="9671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5E2EB4E-B845-D242-B198-1BC24B588EFD}"/>
              </a:ext>
            </a:extLst>
          </p:cNvPr>
          <p:cNvSpPr/>
          <p:nvPr/>
        </p:nvSpPr>
        <p:spPr>
          <a:xfrm>
            <a:off x="8161294" y="1626207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9D124-E752-EA41-AAD8-096E4FD85CEC}"/>
              </a:ext>
            </a:extLst>
          </p:cNvPr>
          <p:cNvCxnSpPr>
            <a:cxnSpLocks/>
          </p:cNvCxnSpPr>
          <p:nvPr/>
        </p:nvCxnSpPr>
        <p:spPr>
          <a:xfrm flipH="1">
            <a:off x="5722715" y="1637083"/>
            <a:ext cx="2438580" cy="105981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AB6CB5-29DC-264C-8610-954D935AD914}"/>
              </a:ext>
            </a:extLst>
          </p:cNvPr>
          <p:cNvCxnSpPr>
            <a:cxnSpLocks/>
          </p:cNvCxnSpPr>
          <p:nvPr/>
        </p:nvCxnSpPr>
        <p:spPr>
          <a:xfrm>
            <a:off x="8265626" y="1730549"/>
            <a:ext cx="160442" cy="96635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extLst>
              <a:ext uri="{FF2B5EF4-FFF2-40B4-BE49-F238E27FC236}">
                <a16:creationId xmlns:a16="http://schemas.microsoft.com/office/drawing/2014/main" id="{FFD71CE3-EAC5-1C42-9FA7-AFA404F1270D}"/>
              </a:ext>
            </a:extLst>
          </p:cNvPr>
          <p:cNvSpPr/>
          <p:nvPr/>
        </p:nvSpPr>
        <p:spPr>
          <a:xfrm>
            <a:off x="1992503" y="4302778"/>
            <a:ext cx="1171857" cy="1151838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0EAC19-22A8-8143-9C1C-3A2BD92E292D}"/>
              </a:ext>
            </a:extLst>
          </p:cNvPr>
          <p:cNvGrpSpPr/>
          <p:nvPr/>
        </p:nvGrpSpPr>
        <p:grpSpPr>
          <a:xfrm>
            <a:off x="5051342" y="2359593"/>
            <a:ext cx="3858240" cy="3997585"/>
            <a:chOff x="5051342" y="2619475"/>
            <a:chExt cx="3858240" cy="399758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9C6A73-E6D3-234D-AE73-8025286C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51342" y="2619475"/>
              <a:ext cx="3858240" cy="37510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974613" y="3124402"/>
              <a:ext cx="2393154" cy="2587048"/>
              <a:chOff x="1493248" y="2738816"/>
              <a:chExt cx="2393154" cy="258704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4724" y="3116277"/>
                <a:ext cx="0" cy="2172416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4649139"/>
                <a:ext cx="0" cy="651911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89F362EA-A6DB-9B4B-BE7B-FCB63C143C9B}"/>
                </a:ext>
              </a:extLst>
            </p:cNvPr>
            <p:cNvSpPr/>
            <p:nvPr/>
          </p:nvSpPr>
          <p:spPr>
            <a:xfrm>
              <a:off x="6575693" y="4710151"/>
              <a:ext cx="1171857" cy="1151838"/>
            </a:xfrm>
            <a:prstGeom prst="mathMultiply">
              <a:avLst>
                <a:gd name="adj1" fmla="val 7413"/>
              </a:avLst>
            </a:prstGeom>
            <a:solidFill>
              <a:srgbClr val="C00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EDBCD5-6551-5348-A798-061EDD2D3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293895" y="168613"/>
            <a:ext cx="3627425" cy="1910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/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/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But we are still pumping heat through,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/>
                  <a:t> !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  <a:blipFill>
                <a:blip r:embed="rId12"/>
                <a:stretch>
                  <a:fillRect l="-1613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BC74D09-BD32-CF4B-B2E8-CE8DB4651E1A}"/>
              </a:ext>
            </a:extLst>
          </p:cNvPr>
          <p:cNvSpPr txBox="1"/>
          <p:nvPr/>
        </p:nvSpPr>
        <p:spPr>
          <a:xfrm>
            <a:off x="326193" y="874176"/>
            <a:ext cx="279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What’s going on?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EBB873-AE4A-8948-93E0-518DB0CA98E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624" t="24492" r="7488" b="31937"/>
          <a:stretch/>
        </p:blipFill>
        <p:spPr>
          <a:xfrm>
            <a:off x="6331512" y="1179973"/>
            <a:ext cx="758896" cy="4400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5BD838-EEDD-4045-AD9A-9ABAEEF28DD1}"/>
              </a:ext>
            </a:extLst>
          </p:cNvPr>
          <p:cNvCxnSpPr>
            <a:cxnSpLocks/>
          </p:cNvCxnSpPr>
          <p:nvPr/>
        </p:nvCxnSpPr>
        <p:spPr>
          <a:xfrm>
            <a:off x="7161621" y="1396080"/>
            <a:ext cx="318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/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/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Fourier’s law breaks down for ballistic transport!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 </a:t>
                </a:r>
              </a:p>
              <a:p>
                <a:r>
                  <a:rPr lang="en-US" sz="1600" b="0" dirty="0"/>
                  <a:t>(I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600" dirty="0"/>
                  <a:t> not defined, some will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blipFill>
                <a:blip r:embed="rId15"/>
                <a:stretch>
                  <a:fillRect l="-43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Multiply 57">
            <a:extLst>
              <a:ext uri="{FF2B5EF4-FFF2-40B4-BE49-F238E27FC236}">
                <a16:creationId xmlns:a16="http://schemas.microsoft.com/office/drawing/2014/main" id="{6A163F20-1473-084E-91F5-AD409E39F704}"/>
              </a:ext>
            </a:extLst>
          </p:cNvPr>
          <p:cNvSpPr/>
          <p:nvPr/>
        </p:nvSpPr>
        <p:spPr>
          <a:xfrm>
            <a:off x="3964220" y="5856485"/>
            <a:ext cx="2098235" cy="673911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3C280B-C9C3-E646-B429-BC1958457E61}"/>
              </a:ext>
            </a:extLst>
          </p:cNvPr>
          <p:cNvSpPr txBox="1"/>
          <p:nvPr/>
        </p:nvSpPr>
        <p:spPr>
          <a:xfrm>
            <a:off x="6643491" y="56075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/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solidFill>
                <a:srgbClr val="FFFF00">
                  <a:alpha val="52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‘Effective’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lower in ballistic transport than it is in diffuse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blipFill>
                <a:blip r:embed="rId16"/>
                <a:stretch>
                  <a:fillRect l="-1626" t="-1887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4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/>
      <p:bldP spid="31" grpId="0"/>
      <p:bldP spid="51" grpId="0"/>
      <p:bldP spid="56" grpId="0"/>
      <p:bldP spid="58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E27D0-C097-A94F-BBB0-118B8E7C4FC4}"/>
              </a:ext>
            </a:extLst>
          </p:cNvPr>
          <p:cNvSpPr txBox="1"/>
          <p:nvPr/>
        </p:nvSpPr>
        <p:spPr>
          <a:xfrm>
            <a:off x="2744483" y="449309"/>
            <a:ext cx="4421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Why do we work in reciprocal space?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431A-D69A-744F-8150-D933FC39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630016"/>
            <a:ext cx="8063388" cy="368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B4922-0739-2F4C-8C9C-E03DEB00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0" y="3889849"/>
            <a:ext cx="1697686" cy="169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5ED69-25AB-4049-967C-80D763603DAB}"/>
              </a:ext>
            </a:extLst>
          </p:cNvPr>
          <p:cNvSpPr txBox="1"/>
          <p:nvPr/>
        </p:nvSpPr>
        <p:spPr>
          <a:xfrm>
            <a:off x="1892356" y="5858933"/>
            <a:ext cx="535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more natural to examine waves in reciprocal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56093-A405-3242-BC3F-32E418E7495B}"/>
              </a:ext>
            </a:extLst>
          </p:cNvPr>
          <p:cNvSpPr txBox="1"/>
          <p:nvPr/>
        </p:nvSpPr>
        <p:spPr>
          <a:xfrm>
            <a:off x="764024" y="1333786"/>
            <a:ext cx="199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tell me what this waveform sounds like?  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B4BC-F650-3648-8E12-6B5B74887123}"/>
              </a:ext>
            </a:extLst>
          </p:cNvPr>
          <p:cNvSpPr txBox="1"/>
          <p:nvPr/>
        </p:nvSpPr>
        <p:spPr>
          <a:xfrm>
            <a:off x="5367435" y="1122184"/>
            <a:ext cx="37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its Fourier transform in </a:t>
            </a:r>
            <a:r>
              <a:rPr lang="en-US" b="1" dirty="0"/>
              <a:t>reciprocal space</a:t>
            </a:r>
            <a:r>
              <a:rPr lang="en-US" dirty="0"/>
              <a:t>?    MAYBE</a:t>
            </a:r>
          </a:p>
        </p:txBody>
      </p:sp>
    </p:spTree>
    <p:extLst>
      <p:ext uri="{BB962C8B-B14F-4D97-AF65-F5344CB8AC3E}">
        <p14:creationId xmlns:p14="http://schemas.microsoft.com/office/powerpoint/2010/main" val="33831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7DD4E-165C-144E-ABB8-97D7168BE8DE}"/>
              </a:ext>
            </a:extLst>
          </p:cNvPr>
          <p:cNvSpPr txBox="1"/>
          <p:nvPr/>
        </p:nvSpPr>
        <p:spPr>
          <a:xfrm>
            <a:off x="2772118" y="433920"/>
            <a:ext cx="522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apply the same concept to a crystal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A52051-9C23-2E4B-9100-03C934BB0E31}"/>
              </a:ext>
            </a:extLst>
          </p:cNvPr>
          <p:cNvGrpSpPr/>
          <p:nvPr/>
        </p:nvGrpSpPr>
        <p:grpSpPr>
          <a:xfrm>
            <a:off x="266105" y="2084334"/>
            <a:ext cx="5218500" cy="2265025"/>
            <a:chOff x="266105" y="2084334"/>
            <a:chExt cx="5218500" cy="22650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8CF4BC-97FA-8E47-8369-950FF875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57" y="3012442"/>
              <a:ext cx="841855" cy="30799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9CC97-955C-8D4A-B295-C2CF6F0DE77F}"/>
                </a:ext>
              </a:extLst>
            </p:cNvPr>
            <p:cNvSpPr/>
            <p:nvPr/>
          </p:nvSpPr>
          <p:spPr>
            <a:xfrm>
              <a:off x="1165412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596D68-D6DC-BB4A-AA05-0CC91C0C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901" y="3012442"/>
              <a:ext cx="841855" cy="307996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4D190-2F94-2D4D-BD76-F38A728E34B3}"/>
                </a:ext>
              </a:extLst>
            </p:cNvPr>
            <p:cNvSpPr/>
            <p:nvPr/>
          </p:nvSpPr>
          <p:spPr>
            <a:xfrm>
              <a:off x="2248756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74A5A4-62BA-8D42-93A9-5865C411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245" y="3012442"/>
              <a:ext cx="841855" cy="3079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56D2A5-3C86-274B-AF85-E85649ECAAA5}"/>
                </a:ext>
              </a:extLst>
            </p:cNvPr>
            <p:cNvSpPr/>
            <p:nvPr/>
          </p:nvSpPr>
          <p:spPr>
            <a:xfrm>
              <a:off x="3332100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14B261-C8EF-9242-B105-B18F0C79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589" y="3012442"/>
              <a:ext cx="841855" cy="30799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969E42-1397-AD46-823A-674FA6E06980}"/>
                </a:ext>
              </a:extLst>
            </p:cNvPr>
            <p:cNvSpPr/>
            <p:nvPr/>
          </p:nvSpPr>
          <p:spPr>
            <a:xfrm>
              <a:off x="4415444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89B28F-DA45-8247-8205-767B7A71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2750" y="3012441"/>
              <a:ext cx="841855" cy="307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F3B6C-0D12-0D4A-8C02-CE2EFAF64DDD}"/>
                </a:ext>
              </a:extLst>
            </p:cNvPr>
            <p:cNvSpPr txBox="1"/>
            <p:nvPr/>
          </p:nvSpPr>
          <p:spPr>
            <a:xfrm>
              <a:off x="266105" y="2084334"/>
              <a:ext cx="1565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Start in 1D 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9461AF-959A-6247-AAE5-12793D8C3029}"/>
                </a:ext>
              </a:extLst>
            </p:cNvPr>
            <p:cNvCxnSpPr/>
            <p:nvPr/>
          </p:nvCxnSpPr>
          <p:spPr>
            <a:xfrm>
              <a:off x="1827828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F1486B-2F54-9943-97C8-5AC4BA2C1329}"/>
                </a:ext>
              </a:extLst>
            </p:cNvPr>
            <p:cNvCxnSpPr/>
            <p:nvPr/>
          </p:nvCxnSpPr>
          <p:spPr>
            <a:xfrm>
              <a:off x="2911172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9FBB59-FC1D-3D4E-920F-7366E4EAE29C}"/>
                </a:ext>
              </a:extLst>
            </p:cNvPr>
            <p:cNvCxnSpPr/>
            <p:nvPr/>
          </p:nvCxnSpPr>
          <p:spPr>
            <a:xfrm>
              <a:off x="1978702" y="3610622"/>
              <a:ext cx="824459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959043-FF6E-CA49-A32A-0F4CC62B42F0}"/>
                </a:ext>
              </a:extLst>
            </p:cNvPr>
            <p:cNvSpPr txBox="1"/>
            <p:nvPr/>
          </p:nvSpPr>
          <p:spPr>
            <a:xfrm>
              <a:off x="1560546" y="3641473"/>
              <a:ext cx="17027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a </a:t>
              </a:r>
            </a:p>
            <a:p>
              <a:pPr algn="ctr"/>
              <a:r>
                <a:rPr lang="en-US" sz="1600" dirty="0">
                  <a:latin typeface="Times" pitchFamily="2" charset="0"/>
                </a:rPr>
                <a:t>(lattice parameter)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/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   time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frequency space     wavelength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reciprocal space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blipFill>
                <a:blip r:embed="rId3"/>
                <a:stretch>
                  <a:fillRect l="-919" t="-4054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97052F7-7342-6D47-964C-E5DED7360DD9}"/>
              </a:ext>
            </a:extLst>
          </p:cNvPr>
          <p:cNvGrpSpPr/>
          <p:nvPr/>
        </p:nvGrpSpPr>
        <p:grpSpPr>
          <a:xfrm>
            <a:off x="189905" y="4598702"/>
            <a:ext cx="7595349" cy="1746528"/>
            <a:chOff x="189905" y="4598702"/>
            <a:chExt cx="7595349" cy="1746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609C1A-4471-AC4B-82F5-0CC9547588A3}"/>
                </a:ext>
              </a:extLst>
            </p:cNvPr>
            <p:cNvGrpSpPr/>
            <p:nvPr/>
          </p:nvGrpSpPr>
          <p:grpSpPr>
            <a:xfrm>
              <a:off x="206519" y="5319979"/>
              <a:ext cx="5394040" cy="1025251"/>
              <a:chOff x="206519" y="5319979"/>
              <a:chExt cx="5394040" cy="102525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F33F5D5-20B7-374A-868C-83CFB65C91E6}"/>
                  </a:ext>
                </a:extLst>
              </p:cNvPr>
              <p:cNvSpPr/>
              <p:nvPr/>
            </p:nvSpPr>
            <p:spPr>
              <a:xfrm>
                <a:off x="1165412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0AA8C80-CEAB-D844-8D04-F876D8FC7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1282338" y="5656240"/>
                <a:ext cx="1093697" cy="307996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1877ED-3A76-E244-AEBC-8FCFC9A1F16E}"/>
                  </a:ext>
                </a:extLst>
              </p:cNvPr>
              <p:cNvSpPr/>
              <p:nvPr/>
            </p:nvSpPr>
            <p:spPr>
              <a:xfrm>
                <a:off x="2248756" y="6085080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81B47D3-32A3-5E49-B477-B22C6C66D572}"/>
                  </a:ext>
                </a:extLst>
              </p:cNvPr>
              <p:cNvSpPr/>
              <p:nvPr/>
            </p:nvSpPr>
            <p:spPr>
              <a:xfrm>
                <a:off x="3332100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6E7A69-57EE-EB44-B246-33325709E996}"/>
                  </a:ext>
                </a:extLst>
              </p:cNvPr>
              <p:cNvSpPr/>
              <p:nvPr/>
            </p:nvSpPr>
            <p:spPr>
              <a:xfrm>
                <a:off x="4415444" y="6103741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1CE16CA-D974-A349-8561-F999B18AB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3451829" y="567264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A7C422C-4502-E343-8C4D-4C6764005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363547" y="567171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212529-984A-464B-8B15-705CDD31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06519" y="5671716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E758BF7-20EF-E647-B9A3-99D715433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4506862" y="5654155"/>
                <a:ext cx="1093697" cy="30799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/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 crystal structure will set a minimum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dirty="0"/>
                    <a:t>, or a maximum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69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B7EBBB-5D92-9245-86F8-1A59AFA2E526}"/>
              </a:ext>
            </a:extLst>
          </p:cNvPr>
          <p:cNvGrpSpPr/>
          <p:nvPr/>
        </p:nvGrpSpPr>
        <p:grpSpPr>
          <a:xfrm>
            <a:off x="1720149" y="5307440"/>
            <a:ext cx="2267651" cy="1564607"/>
            <a:chOff x="1720149" y="5307440"/>
            <a:chExt cx="2267651" cy="156460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C4E87A9-F10A-A340-8601-100FEDEF4314}"/>
                </a:ext>
              </a:extLst>
            </p:cNvPr>
            <p:cNvSpPr/>
            <p:nvPr/>
          </p:nvSpPr>
          <p:spPr>
            <a:xfrm>
              <a:off x="1752600" y="5427828"/>
              <a:ext cx="2235200" cy="819535"/>
            </a:xfrm>
            <a:custGeom>
              <a:avLst/>
              <a:gdLst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709651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89140"/>
                <a:gd name="connsiteX1" fmla="*/ 431800 w 2235200"/>
                <a:gd name="connsiteY1" fmla="*/ 737085 h 789140"/>
                <a:gd name="connsiteX2" fmla="*/ 838200 w 2235200"/>
                <a:gd name="connsiteY2" fmla="*/ 711685 h 789140"/>
                <a:gd name="connsiteX3" fmla="*/ 1206500 w 2235200"/>
                <a:gd name="connsiteY3" fmla="*/ 381485 h 789140"/>
                <a:gd name="connsiteX4" fmla="*/ 1498600 w 2235200"/>
                <a:gd name="connsiteY4" fmla="*/ 63985 h 789140"/>
                <a:gd name="connsiteX5" fmla="*/ 1709651 w 2235200"/>
                <a:gd name="connsiteY5" fmla="*/ 485 h 789140"/>
                <a:gd name="connsiteX6" fmla="*/ 1917700 w 2235200"/>
                <a:gd name="connsiteY6" fmla="*/ 76685 h 789140"/>
                <a:gd name="connsiteX7" fmla="*/ 2235200 w 2235200"/>
                <a:gd name="connsiteY7" fmla="*/ 381485 h 789140"/>
                <a:gd name="connsiteX0" fmla="*/ 0 w 2235200"/>
                <a:gd name="connsiteY0" fmla="*/ 330685 h 819535"/>
                <a:gd name="connsiteX1" fmla="*/ 431800 w 2235200"/>
                <a:gd name="connsiteY1" fmla="*/ 737085 h 819535"/>
                <a:gd name="connsiteX2" fmla="*/ 838200 w 2235200"/>
                <a:gd name="connsiteY2" fmla="*/ 711685 h 819535"/>
                <a:gd name="connsiteX3" fmla="*/ 1206500 w 2235200"/>
                <a:gd name="connsiteY3" fmla="*/ 381485 h 819535"/>
                <a:gd name="connsiteX4" fmla="*/ 1498600 w 2235200"/>
                <a:gd name="connsiteY4" fmla="*/ 63985 h 819535"/>
                <a:gd name="connsiteX5" fmla="*/ 1709651 w 2235200"/>
                <a:gd name="connsiteY5" fmla="*/ 485 h 819535"/>
                <a:gd name="connsiteX6" fmla="*/ 1917700 w 2235200"/>
                <a:gd name="connsiteY6" fmla="*/ 76685 h 819535"/>
                <a:gd name="connsiteX7" fmla="*/ 2235200 w 2235200"/>
                <a:gd name="connsiteY7" fmla="*/ 381485 h 8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200" h="819535">
                  <a:moveTo>
                    <a:pt x="0" y="330685"/>
                  </a:moveTo>
                  <a:cubicBezTo>
                    <a:pt x="146050" y="502135"/>
                    <a:pt x="242224" y="598771"/>
                    <a:pt x="431800" y="737085"/>
                  </a:cubicBezTo>
                  <a:cubicBezTo>
                    <a:pt x="621376" y="875399"/>
                    <a:pt x="659207" y="820828"/>
                    <a:pt x="838200" y="711685"/>
                  </a:cubicBezTo>
                  <a:cubicBezTo>
                    <a:pt x="1017193" y="602542"/>
                    <a:pt x="1096433" y="489435"/>
                    <a:pt x="1206500" y="381485"/>
                  </a:cubicBezTo>
                  <a:cubicBezTo>
                    <a:pt x="1316567" y="273535"/>
                    <a:pt x="1414742" y="127485"/>
                    <a:pt x="1498600" y="63985"/>
                  </a:cubicBezTo>
                  <a:cubicBezTo>
                    <a:pt x="1582458" y="485"/>
                    <a:pt x="1639801" y="-1632"/>
                    <a:pt x="1709651" y="485"/>
                  </a:cubicBezTo>
                  <a:cubicBezTo>
                    <a:pt x="1779501" y="2602"/>
                    <a:pt x="1830109" y="13185"/>
                    <a:pt x="1917700" y="76685"/>
                  </a:cubicBezTo>
                  <a:cubicBezTo>
                    <a:pt x="2005291" y="140185"/>
                    <a:pt x="2112125" y="276422"/>
                    <a:pt x="2235200" y="381485"/>
                  </a:cubicBezTo>
                </a:path>
              </a:pathLst>
            </a:custGeom>
            <a:noFill/>
            <a:ln w="857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C64006-1465-274A-8096-F7EFA82E3048}"/>
                </a:ext>
              </a:extLst>
            </p:cNvPr>
            <p:cNvCxnSpPr/>
            <p:nvPr/>
          </p:nvCxnSpPr>
          <p:spPr>
            <a:xfrm>
              <a:off x="1720149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C471DF-D376-8D44-8FED-1E176FEDA1EC}"/>
                </a:ext>
              </a:extLst>
            </p:cNvPr>
            <p:cNvCxnSpPr/>
            <p:nvPr/>
          </p:nvCxnSpPr>
          <p:spPr>
            <a:xfrm>
              <a:off x="2803493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D1D12-9B10-424F-87EE-767635221C3A}"/>
                </a:ext>
              </a:extLst>
            </p:cNvPr>
            <p:cNvCxnSpPr/>
            <p:nvPr/>
          </p:nvCxnSpPr>
          <p:spPr>
            <a:xfrm>
              <a:off x="3987800" y="5319979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3F4442-04FF-C142-950A-1465ED8B31D7}"/>
                </a:ext>
              </a:extLst>
            </p:cNvPr>
            <p:cNvSpPr txBox="1"/>
            <p:nvPr/>
          </p:nvSpPr>
          <p:spPr>
            <a:xfrm>
              <a:off x="2576225" y="641038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2a 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FC81DD-CF8C-4D4D-AF51-35436748CEF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478" y="6418970"/>
              <a:ext cx="219333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/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blipFill>
                <a:blip r:embed="rId5"/>
                <a:stretch>
                  <a:fillRect l="-55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7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2912129" y="181483"/>
            <a:ext cx="4710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  <a:endParaRPr lang="en-US" sz="600" dirty="0"/>
          </a:p>
          <a:p>
            <a:r>
              <a:rPr lang="en-US" sz="1400" dirty="0"/>
              <a:t>(pronounced BREE – you – on with a soft ‘n’, its French)</a:t>
            </a:r>
          </a:p>
          <a:p>
            <a:r>
              <a:rPr lang="en-US" sz="1400" b="1" dirty="0"/>
              <a:t>See Kittle, Introduction to Solid State Physics, pg. 26 to 41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/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1</a:t>
                </a:r>
                <a:endParaRPr lang="en-US" dirty="0"/>
              </a:p>
              <a:p>
                <a:r>
                  <a:rPr lang="en-US" dirty="0"/>
                  <a:t>Start with unit cell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(typically we work with primitive unit cells)</a:t>
                </a:r>
              </a:p>
              <a:p>
                <a:endParaRPr lang="en-US" dirty="0"/>
              </a:p>
              <a:p>
                <a:r>
                  <a:rPr lang="en-US" dirty="0"/>
                  <a:t>volume: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blipFill>
                <a:blip r:embed="rId2"/>
                <a:stretch>
                  <a:fillRect l="-1802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E62FB7-A730-7D4D-8BBB-E23C3E79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9" b="5734"/>
          <a:stretch/>
        </p:blipFill>
        <p:spPr>
          <a:xfrm>
            <a:off x="5428592" y="3163881"/>
            <a:ext cx="3210623" cy="2902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/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</a:t>
                </a:r>
              </a:p>
              <a:p>
                <a:r>
                  <a:rPr lang="en-US" dirty="0"/>
                  <a:t>Define reciprocal lattice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blipFill>
                <a:blip r:embed="rId4"/>
                <a:stretch>
                  <a:fillRect l="-1282" t="-1754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/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be mindful of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’s. Some define k-space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 lot of codes don’t.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blipFill>
                <a:blip r:embed="rId5"/>
                <a:stretch>
                  <a:fillRect l="-8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/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blipFill>
                <a:blip r:embed="rId6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/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analogous to</a:t>
                </a:r>
              </a:p>
              <a:p>
                <a:pPr algn="ct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blipFill>
                <a:blip r:embed="rId7"/>
                <a:stretch>
                  <a:fillRect l="-10417" t="-9259" r="-1041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77E3F-3AC1-D84E-851B-06DC256C6D05}"/>
              </a:ext>
            </a:extLst>
          </p:cNvPr>
          <p:cNvCxnSpPr>
            <a:cxnSpLocks/>
          </p:cNvCxnSpPr>
          <p:nvPr/>
        </p:nvCxnSpPr>
        <p:spPr>
          <a:xfrm flipH="1">
            <a:off x="8018612" y="4424426"/>
            <a:ext cx="266178" cy="6474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7F9D13-03C7-834E-AB03-8F67DB7D03BB}"/>
              </a:ext>
            </a:extLst>
          </p:cNvPr>
          <p:cNvCxnSpPr>
            <a:cxnSpLocks/>
          </p:cNvCxnSpPr>
          <p:nvPr/>
        </p:nvCxnSpPr>
        <p:spPr>
          <a:xfrm flipH="1" flipV="1">
            <a:off x="7315201" y="5083984"/>
            <a:ext cx="614641" cy="776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9995F9D-178B-7A43-B48D-97C99CC3B3DA}"/>
              </a:ext>
            </a:extLst>
          </p:cNvPr>
          <p:cNvSpPr txBox="1"/>
          <p:nvPr/>
        </p:nvSpPr>
        <p:spPr>
          <a:xfrm>
            <a:off x="4325117" y="2496337"/>
            <a:ext cx="461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</a:p>
          <a:p>
            <a:r>
              <a:rPr lang="en-US" dirty="0"/>
              <a:t>Draw planes halfway between each reciprocal lattice point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60426-0213-0946-B280-2A276F05785D}"/>
              </a:ext>
            </a:extLst>
          </p:cNvPr>
          <p:cNvGrpSpPr/>
          <p:nvPr/>
        </p:nvGrpSpPr>
        <p:grpSpPr>
          <a:xfrm>
            <a:off x="416015" y="3299027"/>
            <a:ext cx="2803435" cy="2762255"/>
            <a:chOff x="416015" y="3299027"/>
            <a:chExt cx="2803435" cy="27622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96EFB-595A-0F49-8E03-71B68482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85" y="3299027"/>
              <a:ext cx="2714665" cy="269568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FEC2E08-8703-934C-A5FE-49324B029BBC}"/>
                </a:ext>
              </a:extLst>
            </p:cNvPr>
            <p:cNvSpPr txBox="1"/>
            <p:nvPr/>
          </p:nvSpPr>
          <p:spPr>
            <a:xfrm>
              <a:off x="416015" y="5691950"/>
              <a:ext cx="535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8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8" grpId="0"/>
      <p:bldP spid="19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3219450" y="433920"/>
            <a:ext cx="471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7CDF-ADCA-114B-884E-DCDB24FE4D95}"/>
              </a:ext>
            </a:extLst>
          </p:cNvPr>
          <p:cNvSpPr txBox="1"/>
          <p:nvPr/>
        </p:nvSpPr>
        <p:spPr>
          <a:xfrm>
            <a:off x="233792" y="1335329"/>
            <a:ext cx="333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  <a:p>
            <a:r>
              <a:rPr lang="en-US" dirty="0"/>
              <a:t>Give certain k-points fancy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28BEC-42C9-5C4E-9E0E-4D1A41BA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48"/>
          <a:stretch/>
        </p:blipFill>
        <p:spPr>
          <a:xfrm>
            <a:off x="534838" y="2362907"/>
            <a:ext cx="2460381" cy="2516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F131A-6A84-A149-92D6-F67D7E4C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48" y="2362907"/>
            <a:ext cx="4391514" cy="402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18223-FD1B-7047-8D12-1E9180554B6B}"/>
              </a:ext>
            </a:extLst>
          </p:cNvPr>
          <p:cNvSpPr txBox="1"/>
          <p:nvPr/>
        </p:nvSpPr>
        <p:spPr>
          <a:xfrm>
            <a:off x="4572000" y="1335329"/>
            <a:ext cx="471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</a:t>
            </a:r>
          </a:p>
          <a:p>
            <a:r>
              <a:rPr lang="en-US" dirty="0"/>
              <a:t>Walk from point to point and map energies of phonons, or electrons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/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What’s the wavelength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? What about X?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blipFill>
                <a:blip r:embed="rId4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EFDE75-AD7F-5242-9D09-B10ADFF2B25B}"/>
              </a:ext>
            </a:extLst>
          </p:cNvPr>
          <p:cNvSpPr txBox="1"/>
          <p:nvPr/>
        </p:nvSpPr>
        <p:spPr>
          <a:xfrm>
            <a:off x="217521" y="5222017"/>
            <a:ext cx="3863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think of a phonon band structure (roughly) as the Fourier transform of the interatomic spring constants, weighted by the atomic masses.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7C1D1-C89D-3C4A-B9F1-D6E261AB520B}"/>
              </a:ext>
            </a:extLst>
          </p:cNvPr>
          <p:cNvSpPr/>
          <p:nvPr/>
        </p:nvSpPr>
        <p:spPr>
          <a:xfrm>
            <a:off x="567964" y="4738382"/>
            <a:ext cx="266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https://www.cryst.ehu.es/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44D8B-99F7-8049-8045-F30FA7AE6184}"/>
              </a:ext>
            </a:extLst>
          </p:cNvPr>
          <p:cNvSpPr txBox="1"/>
          <p:nvPr/>
        </p:nvSpPr>
        <p:spPr>
          <a:xfrm>
            <a:off x="323557" y="1055076"/>
            <a:ext cx="836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solid-state physics classes will derive an analytical dispersion for a 1D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haven’t seen this, read </a:t>
            </a:r>
            <a:r>
              <a:rPr lang="en-US" b="1" dirty="0"/>
              <a:t>Kittel, Intro. to Solid State physics Chapter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of the intuition gained from the 1D case extends to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math for a 3D crystal, which is used to calculate real dispersion relations is given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Wallace, Thermodynamics of Crystals, Chapter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Hanus, Thesis, Section 2.2.1 and Appendix B.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37C9-0260-984A-8021-A15E36EBA8AE}"/>
              </a:ext>
            </a:extLst>
          </p:cNvPr>
          <p:cNvSpPr txBox="1"/>
          <p:nvPr/>
        </p:nvSpPr>
        <p:spPr>
          <a:xfrm>
            <a:off x="474210" y="3363400"/>
            <a:ext cx="7731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will outline the procedure for computing phonon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</a:p>
          <a:p>
            <a:pPr marL="295275"/>
            <a:r>
              <a:rPr lang="en-US" dirty="0"/>
              <a:t>(mode shape)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ADD79-2A56-8A45-A63C-5590732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81" y="3895402"/>
            <a:ext cx="2693791" cy="2469308"/>
          </a:xfrm>
          <a:prstGeom prst="rect">
            <a:avLst/>
          </a:prstGeom>
        </p:spPr>
      </p:pic>
      <p:pic>
        <p:nvPicPr>
          <p:cNvPr id="21" name="Picture 20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A58A608-85AE-D949-BA09-FEEFF99F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4987137"/>
            <a:ext cx="1895586" cy="1377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6D3F5-079D-1247-AE08-938485737CD9}"/>
              </a:ext>
            </a:extLst>
          </p:cNvPr>
          <p:cNvCxnSpPr/>
          <p:nvPr/>
        </p:nvCxnSpPr>
        <p:spPr>
          <a:xfrm>
            <a:off x="2161309" y="4560125"/>
            <a:ext cx="33507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0BE5-2BCE-FD40-AEA0-1572B97FA071}"/>
              </a:ext>
            </a:extLst>
          </p:cNvPr>
          <p:cNvCxnSpPr>
            <a:cxnSpLocks/>
          </p:cNvCxnSpPr>
          <p:nvPr/>
        </p:nvCxnSpPr>
        <p:spPr>
          <a:xfrm>
            <a:off x="2215309" y="5365667"/>
            <a:ext cx="15135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5179CE-CB02-E94A-A6D8-4A48BAC9750B}"/>
              </a:ext>
            </a:extLst>
          </p:cNvPr>
          <p:cNvSpPr/>
          <p:nvPr/>
        </p:nvSpPr>
        <p:spPr>
          <a:xfrm>
            <a:off x="6584062" y="4808098"/>
            <a:ext cx="45719" cy="49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71B1E-E561-EF4D-9696-EF2B2D619503}"/>
              </a:ext>
            </a:extLst>
          </p:cNvPr>
          <p:cNvCxnSpPr/>
          <p:nvPr/>
        </p:nvCxnSpPr>
        <p:spPr>
          <a:xfrm flipH="1">
            <a:off x="5900516" y="4858719"/>
            <a:ext cx="647518" cy="271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0CDB-D3CF-8740-A913-0937477F1BA4}"/>
              </a:ext>
            </a:extLst>
          </p:cNvPr>
          <p:cNvSpPr txBox="1"/>
          <p:nvPr/>
        </p:nvSpPr>
        <p:spPr>
          <a:xfrm>
            <a:off x="361507" y="425302"/>
            <a:ext cx="158331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Two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93E06-BD02-414B-AE77-A59D92D19D00}"/>
              </a:ext>
            </a:extLst>
          </p:cNvPr>
          <p:cNvSpPr txBox="1"/>
          <p:nvPr/>
        </p:nvSpPr>
        <p:spPr>
          <a:xfrm>
            <a:off x="1153166" y="1138941"/>
            <a:ext cx="71663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Use your imagination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You should be actively building a picture in your head.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I’ll do my best to provide good pictures, but the pictures will fall short.</a:t>
            </a:r>
          </a:p>
          <a:p>
            <a:pPr marL="20638" lvl="1"/>
            <a:endParaRPr lang="en-US" sz="2600" dirty="0"/>
          </a:p>
          <a:p>
            <a:pPr marL="20638" lvl="1"/>
            <a:r>
              <a:rPr lang="en-US" sz="2600" dirty="0"/>
              <a:t>2. Don’t be afraid of the math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It’s (almost) impossible to know every bit of math that is thrown at you.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You will need to learn math as you go.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All math can be learned, it just might take some patience.</a:t>
            </a:r>
          </a:p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87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C8DB-5219-384B-918E-2A0834CF5E2C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/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283AB1-23EE-0E46-90CE-150D352C9EA5}"/>
              </a:ext>
            </a:extLst>
          </p:cNvPr>
          <p:cNvSpPr txBox="1"/>
          <p:nvPr/>
        </p:nvSpPr>
        <p:spPr>
          <a:xfrm>
            <a:off x="165640" y="1292549"/>
            <a:ext cx="512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solve the equations of motion (Newton’s law)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79AD-8BCE-B74B-9579-503CA4F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2358760"/>
            <a:ext cx="2138810" cy="2057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/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blipFill>
                <a:blip r:embed="rId4"/>
                <a:stretch>
                  <a:fillRect l="-21354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/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04CDF-28CB-3642-A700-EE78B2C4AD1A}"/>
              </a:ext>
            </a:extLst>
          </p:cNvPr>
          <p:cNvCxnSpPr/>
          <p:nvPr/>
        </p:nvCxnSpPr>
        <p:spPr>
          <a:xfrm flipH="1">
            <a:off x="6826079" y="2565448"/>
            <a:ext cx="402882" cy="362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A0E6A8-0BC9-7C4B-9794-F2867B5141E5}"/>
              </a:ext>
            </a:extLst>
          </p:cNvPr>
          <p:cNvCxnSpPr>
            <a:cxnSpLocks/>
          </p:cNvCxnSpPr>
          <p:nvPr/>
        </p:nvCxnSpPr>
        <p:spPr>
          <a:xfrm>
            <a:off x="7332131" y="2565448"/>
            <a:ext cx="0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6F218D-46B5-3D4B-9D49-D4C64CF020C5}"/>
              </a:ext>
            </a:extLst>
          </p:cNvPr>
          <p:cNvCxnSpPr>
            <a:cxnSpLocks/>
          </p:cNvCxnSpPr>
          <p:nvPr/>
        </p:nvCxnSpPr>
        <p:spPr>
          <a:xfrm flipH="1">
            <a:off x="7817910" y="2551160"/>
            <a:ext cx="1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CA78F-A7AF-D640-9C3D-F8EC14886C8C}"/>
              </a:ext>
            </a:extLst>
          </p:cNvPr>
          <p:cNvCxnSpPr>
            <a:cxnSpLocks/>
          </p:cNvCxnSpPr>
          <p:nvPr/>
        </p:nvCxnSpPr>
        <p:spPr>
          <a:xfrm>
            <a:off x="8036442" y="2546783"/>
            <a:ext cx="120964" cy="371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/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atom label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direction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blipFill>
                <a:blip r:embed="rId6"/>
                <a:stretch>
                  <a:fillRect t="-2740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/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AD55C-2DD9-5E48-ABAB-3B6DF7F7DED3}"/>
              </a:ext>
            </a:extLst>
          </p:cNvPr>
          <p:cNvCxnSpPr/>
          <p:nvPr/>
        </p:nvCxnSpPr>
        <p:spPr>
          <a:xfrm>
            <a:off x="4085311" y="4125279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/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86F7E1-DCD0-1D42-8C0B-7731A2907478}"/>
              </a:ext>
            </a:extLst>
          </p:cNvPr>
          <p:cNvCxnSpPr/>
          <p:nvPr/>
        </p:nvCxnSpPr>
        <p:spPr>
          <a:xfrm>
            <a:off x="4079426" y="3467528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/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blipFill>
                <a:blip r:embed="rId9"/>
                <a:stretch>
                  <a:fillRect l="-2073" r="-1036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/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Databases for interatomic force constants (IFCs)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Phonopy</a:t>
                </a:r>
                <a:r>
                  <a:rPr lang="en-US" dirty="0"/>
                  <a:t>: </a:t>
                </a:r>
                <a:r>
                  <a:rPr lang="en-US" dirty="0">
                    <a:hlinkClick r:id="rId10"/>
                  </a:rPr>
                  <a:t>http://phonondb.mtl.kyoto-u.ac.jp/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almaBTE</a:t>
                </a:r>
                <a:r>
                  <a:rPr lang="en-US" dirty="0"/>
                  <a:t>: </a:t>
                </a:r>
                <a:r>
                  <a:rPr lang="en-US" dirty="0">
                    <a:hlinkClick r:id="rId11"/>
                  </a:rPr>
                  <a:t>http://www.almabte.eu/index.php/database/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blipFill>
                <a:blip r:embed="rId1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C3F811A-D918-3847-A3AB-D95A87562FF5}"/>
              </a:ext>
            </a:extLst>
          </p:cNvPr>
          <p:cNvSpPr txBox="1"/>
          <p:nvPr/>
        </p:nvSpPr>
        <p:spPr>
          <a:xfrm>
            <a:off x="3700450" y="293821"/>
            <a:ext cx="1038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14311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3" grpId="0"/>
      <p:bldP spid="15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E941DC-74D4-D443-8F3E-DAB7CB91D533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3E62-2706-6D4C-8073-9213C93F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7" y="1293450"/>
            <a:ext cx="3245890" cy="98859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B947811-C051-7742-BBD3-7D907DF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7" y="727338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04FFE-BCC5-B843-AFCC-8C70DA4E8926}"/>
                  </a:ext>
                </a:extLst>
              </p:cNvPr>
              <p:cNvSpPr txBox="1"/>
              <p:nvPr/>
            </p:nvSpPr>
            <p:spPr>
              <a:xfrm>
                <a:off x="4571746" y="1116336"/>
                <a:ext cx="2228302" cy="846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𝑖𝑁𝑥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04FFE-BCC5-B843-AFCC-8C70DA4E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46" y="1116336"/>
                <a:ext cx="2228302" cy="846129"/>
              </a:xfrm>
              <a:prstGeom prst="rect">
                <a:avLst/>
              </a:prstGeom>
              <a:blipFill>
                <a:blip r:embed="rId4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FB14F5-E6B0-EE4F-9C39-A6C9C1928A48}"/>
              </a:ext>
            </a:extLst>
          </p:cNvPr>
          <p:cNvSpPr txBox="1"/>
          <p:nvPr/>
        </p:nvSpPr>
        <p:spPr>
          <a:xfrm>
            <a:off x="4414158" y="230503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Expressing a function as a Fourier Series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E9BDB-CC04-9B41-A3B9-739E9637CA91}"/>
              </a:ext>
            </a:extLst>
          </p:cNvPr>
          <p:cNvSpPr/>
          <p:nvPr/>
        </p:nvSpPr>
        <p:spPr>
          <a:xfrm>
            <a:off x="4378532" y="183530"/>
            <a:ext cx="4607626" cy="2430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09B0E5-94EA-D546-9C68-41B8D90A9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05" y="3921926"/>
            <a:ext cx="3019538" cy="1009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2470C-7ED7-3F40-BB53-E7A3F4BEC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49" y="5376082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/>
              <p:nvPr/>
            </p:nvSpPr>
            <p:spPr>
              <a:xfrm>
                <a:off x="323172" y="1014327"/>
                <a:ext cx="3352071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as a Fourier Series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2" y="1014327"/>
                <a:ext cx="3352071" cy="370358"/>
              </a:xfrm>
              <a:prstGeom prst="rect">
                <a:avLst/>
              </a:prstGeom>
              <a:blipFill>
                <a:blip r:embed="rId7"/>
                <a:stretch>
                  <a:fillRect l="-1132" t="-6667" r="-37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/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  Solve equation of motion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blipFill>
                <a:blip r:embed="rId8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/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blipFill>
                <a:blip r:embed="rId9"/>
                <a:stretch>
                  <a:fillRect l="-21990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1C0B3F-8F50-B941-A052-DF90CFE66AE8}"/>
              </a:ext>
            </a:extLst>
          </p:cNvPr>
          <p:cNvSpPr txBox="1"/>
          <p:nvPr/>
        </p:nvSpPr>
        <p:spPr>
          <a:xfrm>
            <a:off x="251971" y="3612319"/>
            <a:ext cx="658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2a.   In solving we find its convenient to define the </a:t>
            </a:r>
            <a:r>
              <a:rPr lang="en-US" b="1" dirty="0"/>
              <a:t>Dynamical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5968F-F509-CC4C-BF08-0DD958707553}"/>
              </a:ext>
            </a:extLst>
          </p:cNvPr>
          <p:cNvSpPr txBox="1"/>
          <p:nvPr/>
        </p:nvSpPr>
        <p:spPr>
          <a:xfrm>
            <a:off x="251971" y="4920443"/>
            <a:ext cx="678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  Phonon ’eigenstates’ are the solutions you get when you        	diagonalize the Dynamical Matrix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A0052-CE30-5F43-8393-CABF289145E4}"/>
              </a:ext>
            </a:extLst>
          </p:cNvPr>
          <p:cNvSpPr txBox="1"/>
          <p:nvPr/>
        </p:nvSpPr>
        <p:spPr>
          <a:xfrm>
            <a:off x="511399" y="6377913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6FF1-2B3D-BE4B-B007-E003A7E40036}"/>
              </a:ext>
            </a:extLst>
          </p:cNvPr>
          <p:cNvSpPr txBox="1"/>
          <p:nvPr/>
        </p:nvSpPr>
        <p:spPr>
          <a:xfrm>
            <a:off x="1486402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B5B8D-F81A-DF47-945C-D0EB0A2B83F1}"/>
              </a:ext>
            </a:extLst>
          </p:cNvPr>
          <p:cNvSpPr txBox="1"/>
          <p:nvPr/>
        </p:nvSpPr>
        <p:spPr>
          <a:xfrm>
            <a:off x="3424499" y="6377913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x 3n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BF3C7-BBA2-BF47-A7C3-8444071F080D}"/>
              </a:ext>
            </a:extLst>
          </p:cNvPr>
          <p:cNvSpPr txBox="1"/>
          <p:nvPr/>
        </p:nvSpPr>
        <p:spPr>
          <a:xfrm>
            <a:off x="5394021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/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solutions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blipFill>
                <a:blip r:embed="rId10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7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550F3-29D8-384E-901E-049EF963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751189"/>
            <a:ext cx="4940300" cy="124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4647F-8B3D-3E41-8CBC-114F5DD2BADE}"/>
              </a:ext>
            </a:extLst>
          </p:cNvPr>
          <p:cNvSpPr txBox="1"/>
          <p:nvPr/>
        </p:nvSpPr>
        <p:spPr>
          <a:xfrm>
            <a:off x="1538094" y="1995789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/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blipFill>
                <a:blip r:embed="rId3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/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blipFill>
                <a:blip r:embed="rId4"/>
                <a:stretch>
                  <a:fillRect t="-3333" r="-78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/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blipFill>
                <a:blip r:embed="rId5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/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F09B4-2CF6-C341-8637-892808A595E4}"/>
              </a:ext>
            </a:extLst>
          </p:cNvPr>
          <p:cNvCxnSpPr>
            <a:cxnSpLocks/>
          </p:cNvCxnSpPr>
          <p:nvPr/>
        </p:nvCxnSpPr>
        <p:spPr>
          <a:xfrm flipV="1">
            <a:off x="2101850" y="1567359"/>
            <a:ext cx="41124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65DF1-56C0-F146-AA5B-8447B7BFF21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384105" y="1567359"/>
            <a:ext cx="20948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42AC18-48D0-3447-AF4C-EF5075AA63E4}"/>
              </a:ext>
            </a:extLst>
          </p:cNvPr>
          <p:cNvCxnSpPr>
            <a:cxnSpLocks/>
          </p:cNvCxnSpPr>
          <p:nvPr/>
        </p:nvCxnSpPr>
        <p:spPr>
          <a:xfrm flipV="1">
            <a:off x="5086494" y="1567359"/>
            <a:ext cx="3415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803BC-240E-E741-A484-CC8A8BEFA54C}"/>
              </a:ext>
            </a:extLst>
          </p:cNvPr>
          <p:cNvCxnSpPr>
            <a:cxnSpLocks/>
          </p:cNvCxnSpPr>
          <p:nvPr/>
        </p:nvCxnSpPr>
        <p:spPr>
          <a:xfrm flipH="1" flipV="1">
            <a:off x="6138838" y="1567359"/>
            <a:ext cx="46797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2EBE3-97CC-C046-9C2E-23B8EDF3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01" y="3761073"/>
            <a:ext cx="2693791" cy="2469308"/>
          </a:xfrm>
          <a:prstGeom prst="rect">
            <a:avLst/>
          </a:prstGeom>
        </p:spPr>
      </p:pic>
      <p:pic>
        <p:nvPicPr>
          <p:cNvPr id="17" name="Picture 16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5D411DF-F00C-B043-8275-31B6D1AC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62" y="4394013"/>
            <a:ext cx="1895586" cy="13775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B450D-061E-5242-8763-A9855FE44D9B}"/>
              </a:ext>
            </a:extLst>
          </p:cNvPr>
          <p:cNvCxnSpPr>
            <a:cxnSpLocks/>
          </p:cNvCxnSpPr>
          <p:nvPr/>
        </p:nvCxnSpPr>
        <p:spPr>
          <a:xfrm flipH="1">
            <a:off x="2718486" y="3303084"/>
            <a:ext cx="778540" cy="457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C9385-6B07-1946-B7C2-DFB49063D1A2}"/>
              </a:ext>
            </a:extLst>
          </p:cNvPr>
          <p:cNvCxnSpPr>
            <a:cxnSpLocks/>
          </p:cNvCxnSpPr>
          <p:nvPr/>
        </p:nvCxnSpPr>
        <p:spPr>
          <a:xfrm>
            <a:off x="5086494" y="3303084"/>
            <a:ext cx="684111" cy="944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/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of atoms in unit cell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blipFill>
                <a:blip r:embed="rId9"/>
                <a:stretch>
                  <a:fillRect t="-6667" r="-98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/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67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9C9C-2ACA-B04F-9FA2-36499C9BCA1D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1A1E-A649-4647-9547-D64F5C83B5E8}"/>
              </a:ext>
            </a:extLst>
          </p:cNvPr>
          <p:cNvSpPr txBox="1"/>
          <p:nvPr/>
        </p:nvSpPr>
        <p:spPr>
          <a:xfrm>
            <a:off x="3704493" y="295420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6FA43-E90D-1746-9274-FE1B1A14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19" y="1195639"/>
            <a:ext cx="3355561" cy="84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EC42-AF19-D64F-AF7E-AE80C37D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8"/>
          <a:stretch/>
        </p:blipFill>
        <p:spPr>
          <a:xfrm>
            <a:off x="118374" y="3175052"/>
            <a:ext cx="1637502" cy="1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60EC2-2B1B-3C44-B2FA-EC61FEA2C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86" y="2874771"/>
            <a:ext cx="3355560" cy="253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0E22F-1894-F748-9BC3-2A2617C69294}"/>
              </a:ext>
            </a:extLst>
          </p:cNvPr>
          <p:cNvSpPr txBox="1"/>
          <p:nvPr/>
        </p:nvSpPr>
        <p:spPr>
          <a:xfrm>
            <a:off x="1946501" y="803345"/>
            <a:ext cx="480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solutions (diagonalize the Dynamical Matrix)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99E29-18DD-A648-BE80-13099664108E}"/>
              </a:ext>
            </a:extLst>
          </p:cNvPr>
          <p:cNvSpPr txBox="1"/>
          <p:nvPr/>
        </p:nvSpPr>
        <p:spPr>
          <a:xfrm>
            <a:off x="569048" y="1878679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special directions to plot</a:t>
            </a:r>
          </a:p>
          <a:p>
            <a:r>
              <a:rPr lang="en-US" dirty="0"/>
              <a:t>pretty band structures: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9E44-FFEA-3E40-BED8-0B6EE35B3920}"/>
              </a:ext>
            </a:extLst>
          </p:cNvPr>
          <p:cNvSpPr txBox="1"/>
          <p:nvPr/>
        </p:nvSpPr>
        <p:spPr>
          <a:xfrm>
            <a:off x="5449086" y="1878679"/>
            <a:ext cx="3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mesh to sample the entire Brillouin Zone, when we want transport properties of density of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AF73F-2471-3E4A-9F11-F081EEFA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09" y="2831179"/>
            <a:ext cx="2693791" cy="2469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ACE54-0473-384C-95FE-CEC5E55D228B}"/>
              </a:ext>
            </a:extLst>
          </p:cNvPr>
          <p:cNvSpPr txBox="1"/>
          <p:nvPr/>
        </p:nvSpPr>
        <p:spPr>
          <a:xfrm>
            <a:off x="5449086" y="5662361"/>
            <a:ext cx="35140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suites that do this: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http://www.shengbte.org/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67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6B4C-9351-A043-BF36-47687478A56B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3417-9086-F24E-9D6F-86FBD579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7" y="1221401"/>
            <a:ext cx="5279306" cy="3669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/>
              <p:nvPr/>
            </p:nvSpPr>
            <p:spPr>
              <a:xfrm>
                <a:off x="5130187" y="295421"/>
                <a:ext cx="3690256" cy="10464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acoustic modes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dirty="0"/>
                  <a:t>  optical modes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number of atoms in the unit cell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87" y="295421"/>
                <a:ext cx="3690256" cy="1046440"/>
              </a:xfrm>
              <a:prstGeom prst="rect">
                <a:avLst/>
              </a:prstGeom>
              <a:blipFill>
                <a:blip r:embed="rId3"/>
                <a:stretch>
                  <a:fillRect l="-3082" t="-5952" r="-34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315E892-80E3-7B4C-B8E2-A0AABF6D43E5}"/>
              </a:ext>
            </a:extLst>
          </p:cNvPr>
          <p:cNvSpPr/>
          <p:nvPr/>
        </p:nvSpPr>
        <p:spPr>
          <a:xfrm>
            <a:off x="4137114" y="4364029"/>
            <a:ext cx="225851" cy="23669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BDB104-9D8E-5D4F-B68E-FCC42027CA8A}"/>
              </a:ext>
            </a:extLst>
          </p:cNvPr>
          <p:cNvCxnSpPr/>
          <p:nvPr/>
        </p:nvCxnSpPr>
        <p:spPr>
          <a:xfrm>
            <a:off x="4355870" y="4706791"/>
            <a:ext cx="212271" cy="473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418D2B-A233-4447-AAE8-020B20F0357F}"/>
              </a:ext>
            </a:extLst>
          </p:cNvPr>
          <p:cNvSpPr txBox="1"/>
          <p:nvPr/>
        </p:nvSpPr>
        <p:spPr>
          <a:xfrm>
            <a:off x="4015096" y="5233281"/>
            <a:ext cx="3203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Ultrasound, speed of sound,</a:t>
            </a:r>
          </a:p>
          <a:p>
            <a:r>
              <a:rPr lang="en-US" dirty="0"/>
              <a:t>Elastic tensor and moduli, </a:t>
            </a:r>
          </a:p>
          <a:p>
            <a:r>
              <a:rPr lang="en-US" dirty="0"/>
              <a:t>Bulk modulus, Young’s modulus,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E8A29-BF69-4343-B919-2FB46D8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5089677"/>
            <a:ext cx="3504281" cy="149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A9965-9ED3-8747-8D99-A6F1898A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17" y="1842435"/>
            <a:ext cx="3227726" cy="2427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44758-81EB-874F-BFBE-89A3E4087E00}"/>
              </a:ext>
            </a:extLst>
          </p:cNvPr>
          <p:cNvCxnSpPr/>
          <p:nvPr/>
        </p:nvCxnSpPr>
        <p:spPr>
          <a:xfrm flipH="1">
            <a:off x="4362965" y="4042611"/>
            <a:ext cx="1229752" cy="32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B434-FE49-D74C-B041-96A7B7862BEA}"/>
              </a:ext>
            </a:extLst>
          </p:cNvPr>
          <p:cNvCxnSpPr>
            <a:cxnSpLocks/>
          </p:cNvCxnSpPr>
          <p:nvPr/>
        </p:nvCxnSpPr>
        <p:spPr>
          <a:xfrm flipH="1">
            <a:off x="4684295" y="3506462"/>
            <a:ext cx="93258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1037AA-36D1-C24A-BA45-737DF07A779C}"/>
              </a:ext>
            </a:extLst>
          </p:cNvPr>
          <p:cNvCxnSpPr>
            <a:cxnSpLocks/>
          </p:cNvCxnSpPr>
          <p:nvPr/>
        </p:nvCxnSpPr>
        <p:spPr>
          <a:xfrm flipH="1">
            <a:off x="4977841" y="2970313"/>
            <a:ext cx="69421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E8E61-CCC4-9748-A975-F0820F5FD58A}"/>
              </a:ext>
            </a:extLst>
          </p:cNvPr>
          <p:cNvCxnSpPr>
            <a:cxnSpLocks/>
          </p:cNvCxnSpPr>
          <p:nvPr/>
        </p:nvCxnSpPr>
        <p:spPr>
          <a:xfrm flipH="1">
            <a:off x="5373075" y="2428758"/>
            <a:ext cx="378162" cy="23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A3626-16B0-9646-9D3E-37DFC2968359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FDB1A-CF0D-6443-BAA9-61723DC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1594441"/>
            <a:ext cx="5279306" cy="366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D80CF-B436-A846-80DC-FAC21886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82" y="2871396"/>
            <a:ext cx="3169087" cy="168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B88C-9DC4-654E-B238-4488C5BBB23A}"/>
              </a:ext>
            </a:extLst>
          </p:cNvPr>
          <p:cNvSpPr txBox="1"/>
          <p:nvPr/>
        </p:nvSpPr>
        <p:spPr>
          <a:xfrm>
            <a:off x="5177481" y="360529"/>
            <a:ext cx="154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velocity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2BCD23-D3AD-714A-8EB4-58F2CAA05BEA}"/>
                  </a:ext>
                </a:extLst>
              </p:cNvPr>
              <p:cNvSpPr txBox="1"/>
              <p:nvPr/>
            </p:nvSpPr>
            <p:spPr>
              <a:xfrm>
                <a:off x="3559502" y="2870135"/>
                <a:ext cx="91012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2BCD23-D3AD-714A-8EB4-58F2CAA0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502" y="2870135"/>
                <a:ext cx="910121" cy="525913"/>
              </a:xfrm>
              <a:prstGeom prst="rect">
                <a:avLst/>
              </a:prstGeom>
              <a:blipFill>
                <a:blip r:embed="rId4"/>
                <a:stretch>
                  <a:fillRect r="-1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iangle 7">
            <a:extLst>
              <a:ext uri="{FF2B5EF4-FFF2-40B4-BE49-F238E27FC236}">
                <a16:creationId xmlns:a16="http://schemas.microsoft.com/office/drawing/2014/main" id="{EE6BA3E6-BBB1-1F4C-A316-E6BF3D13C88B}"/>
              </a:ext>
            </a:extLst>
          </p:cNvPr>
          <p:cNvSpPr/>
          <p:nvPr/>
        </p:nvSpPr>
        <p:spPr>
          <a:xfrm>
            <a:off x="3780608" y="3712606"/>
            <a:ext cx="135924" cy="292072"/>
          </a:xfrm>
          <a:custGeom>
            <a:avLst/>
            <a:gdLst>
              <a:gd name="connsiteX0" fmla="*/ 0 w 135924"/>
              <a:gd name="connsiteY0" fmla="*/ 283606 h 283606"/>
              <a:gd name="connsiteX1" fmla="*/ 67962 w 135924"/>
              <a:gd name="connsiteY1" fmla="*/ 0 h 283606"/>
              <a:gd name="connsiteX2" fmla="*/ 135924 w 135924"/>
              <a:gd name="connsiteY2" fmla="*/ 283606 h 283606"/>
              <a:gd name="connsiteX3" fmla="*/ 0 w 135924"/>
              <a:gd name="connsiteY3" fmla="*/ 283606 h 283606"/>
              <a:gd name="connsiteX0" fmla="*/ 0 w 135924"/>
              <a:gd name="connsiteY0" fmla="*/ 300539 h 300539"/>
              <a:gd name="connsiteX1" fmla="*/ 34095 w 135924"/>
              <a:gd name="connsiteY1" fmla="*/ 0 h 300539"/>
              <a:gd name="connsiteX2" fmla="*/ 135924 w 135924"/>
              <a:gd name="connsiteY2" fmla="*/ 300539 h 300539"/>
              <a:gd name="connsiteX3" fmla="*/ 0 w 135924"/>
              <a:gd name="connsiteY3" fmla="*/ 300539 h 300539"/>
              <a:gd name="connsiteX0" fmla="*/ 0 w 135924"/>
              <a:gd name="connsiteY0" fmla="*/ 292072 h 292072"/>
              <a:gd name="connsiteX1" fmla="*/ 228 w 135924"/>
              <a:gd name="connsiteY1" fmla="*/ 0 h 292072"/>
              <a:gd name="connsiteX2" fmla="*/ 135924 w 135924"/>
              <a:gd name="connsiteY2" fmla="*/ 292072 h 292072"/>
              <a:gd name="connsiteX3" fmla="*/ 0 w 135924"/>
              <a:gd name="connsiteY3" fmla="*/ 292072 h 29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924" h="292072">
                <a:moveTo>
                  <a:pt x="0" y="292072"/>
                </a:moveTo>
                <a:lnTo>
                  <a:pt x="228" y="0"/>
                </a:lnTo>
                <a:lnTo>
                  <a:pt x="135924" y="292072"/>
                </a:lnTo>
                <a:lnTo>
                  <a:pt x="0" y="29207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9ED091-2D92-3F47-965E-C0D1D195C56B}"/>
              </a:ext>
            </a:extLst>
          </p:cNvPr>
          <p:cNvSpPr/>
          <p:nvPr/>
        </p:nvSpPr>
        <p:spPr>
          <a:xfrm rot="20358588">
            <a:off x="3829717" y="3802204"/>
            <a:ext cx="95420" cy="132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9D6805-98D2-9440-8E65-88ADA43639F7}"/>
              </a:ext>
            </a:extLst>
          </p:cNvPr>
          <p:cNvCxnSpPr>
            <a:cxnSpLocks/>
          </p:cNvCxnSpPr>
          <p:nvPr/>
        </p:nvCxnSpPr>
        <p:spPr>
          <a:xfrm flipV="1">
            <a:off x="3848570" y="2909353"/>
            <a:ext cx="1962474" cy="8839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19C96-2A20-D542-A360-3B217CC61B7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916532" y="4004678"/>
            <a:ext cx="1894512" cy="255950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3BC459-06EA-0447-B673-32872DED62AF}"/>
              </a:ext>
            </a:extLst>
          </p:cNvPr>
          <p:cNvCxnSpPr/>
          <p:nvPr/>
        </p:nvCxnSpPr>
        <p:spPr>
          <a:xfrm>
            <a:off x="8034291" y="4625266"/>
            <a:ext cx="6036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C2E662-248B-0644-A501-272B32579945}"/>
                  </a:ext>
                </a:extLst>
              </p:cNvPr>
              <p:cNvSpPr txBox="1"/>
              <p:nvPr/>
            </p:nvSpPr>
            <p:spPr>
              <a:xfrm>
                <a:off x="7880686" y="4625266"/>
                <a:ext cx="455446" cy="395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C2E662-248B-0644-A501-272B32579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86" y="4625266"/>
                <a:ext cx="455446" cy="395493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2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A0DAF3-D026-2044-8627-C66D49D8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37" y="2289621"/>
            <a:ext cx="4693463" cy="29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E9A4B-1DC3-3E43-9F07-4F8F58F1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50" y="2289621"/>
            <a:ext cx="4593950" cy="292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4911B-6412-834B-8C4C-B580B2EFF3A5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48F-B50F-7E4F-BE17-87EC24E2A262}"/>
              </a:ext>
            </a:extLst>
          </p:cNvPr>
          <p:cNvSpPr txBox="1"/>
          <p:nvPr/>
        </p:nvSpPr>
        <p:spPr>
          <a:xfrm>
            <a:off x="5090983" y="433920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atomic mass and the </a:t>
            </a:r>
          </a:p>
          <a:p>
            <a:r>
              <a:rPr lang="en-US" dirty="0"/>
              <a:t>phonon band gap.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E8C9-A67E-9A4C-BBBB-0E21047D5F1E}"/>
              </a:ext>
            </a:extLst>
          </p:cNvPr>
          <p:cNvSpPr txBox="1"/>
          <p:nvPr/>
        </p:nvSpPr>
        <p:spPr>
          <a:xfrm>
            <a:off x="1050324" y="184115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3938-BD19-C045-839F-0494FD0065B8}"/>
              </a:ext>
            </a:extLst>
          </p:cNvPr>
          <p:cNvSpPr txBox="1"/>
          <p:nvPr/>
        </p:nvSpPr>
        <p:spPr>
          <a:xfrm>
            <a:off x="5432871" y="184115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6AB90-8545-3B48-ABA4-91BC677F4594}"/>
              </a:ext>
            </a:extLst>
          </p:cNvPr>
          <p:cNvCxnSpPr/>
          <p:nvPr/>
        </p:nvCxnSpPr>
        <p:spPr>
          <a:xfrm>
            <a:off x="4650377" y="3117670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392BB-E41B-9548-848D-5009FCDFE751}"/>
              </a:ext>
            </a:extLst>
          </p:cNvPr>
          <p:cNvSpPr txBox="1"/>
          <p:nvPr/>
        </p:nvSpPr>
        <p:spPr>
          <a:xfrm>
            <a:off x="4459349" y="2778251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2369-B46F-DD47-AEB0-C5D03D162078}"/>
              </a:ext>
            </a:extLst>
          </p:cNvPr>
          <p:cNvSpPr txBox="1"/>
          <p:nvPr/>
        </p:nvSpPr>
        <p:spPr>
          <a:xfrm>
            <a:off x="22228" y="3897087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11777-EC44-B34C-BC21-4AB96E3D42DD}"/>
              </a:ext>
            </a:extLst>
          </p:cNvPr>
          <p:cNvCxnSpPr/>
          <p:nvPr/>
        </p:nvCxnSpPr>
        <p:spPr>
          <a:xfrm>
            <a:off x="205991" y="4205159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/>
              <p:nvPr/>
            </p:nvSpPr>
            <p:spPr>
              <a:xfrm>
                <a:off x="6383975" y="6050432"/>
                <a:ext cx="2261388" cy="369332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75" y="6050432"/>
                <a:ext cx="2261388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20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1474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Resources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18BB-B70D-8F42-8926-8995464BA3DC}"/>
              </a:ext>
            </a:extLst>
          </p:cNvPr>
          <p:cNvSpPr txBox="1"/>
          <p:nvPr/>
        </p:nvSpPr>
        <p:spPr>
          <a:xfrm>
            <a:off x="2173281" y="1234545"/>
            <a:ext cx="4259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https://www.cryst.ehu.es/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space-group 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type in space group # (FCC Si, Fd-3m, no. 227)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click Brillouin zone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86691E9-8EA5-C84A-A7EE-C2D2AE7A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94" y="365020"/>
            <a:ext cx="4992048" cy="78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EE893-0F25-2348-8A93-0C6212B1EBAF}"/>
              </a:ext>
            </a:extLst>
          </p:cNvPr>
          <p:cNvSpPr txBox="1"/>
          <p:nvPr/>
        </p:nvSpPr>
        <p:spPr>
          <a:xfrm>
            <a:off x="2173281" y="3245635"/>
            <a:ext cx="429175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Phonon simulation software and databases: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http://www.shengbte.org/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C29EE-50FA-ED45-925E-B86588D673EB}"/>
              </a:ext>
            </a:extLst>
          </p:cNvPr>
          <p:cNvSpPr txBox="1"/>
          <p:nvPr/>
        </p:nvSpPr>
        <p:spPr>
          <a:xfrm>
            <a:off x="2302329" y="5102836"/>
            <a:ext cx="5034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properties:</a:t>
            </a:r>
          </a:p>
          <a:p>
            <a:r>
              <a:rPr lang="en-US" dirty="0"/>
              <a:t>Elastic tensors: materials project</a:t>
            </a:r>
          </a:p>
          <a:p>
            <a:r>
              <a:rPr lang="en-US" dirty="0"/>
              <a:t>averaging: </a:t>
            </a:r>
            <a:r>
              <a:rPr lang="en-US" dirty="0">
                <a:hlinkClick r:id="rId7"/>
              </a:rPr>
              <a:t>https://github.com/JanJaeken/christoffel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/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thermal conductivity,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Overview of heat conduction mechanisms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electrons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bipolar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atomic vibrations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temperature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reciprocal space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First Brillouin Zone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Band structures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blipFill>
                <a:blip r:embed="rId2"/>
                <a:stretch>
                  <a:fillRect l="-1613" t="-1250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C2089B45-58B4-3F43-B4FD-5499E15F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44" y="457673"/>
            <a:ext cx="2037278" cy="1073209"/>
          </a:xfrm>
          <a:prstGeom prst="rect">
            <a:avLst/>
          </a:prstGeom>
        </p:spPr>
      </p:pic>
      <p:pic>
        <p:nvPicPr>
          <p:cNvPr id="4" name="Picture 3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0C882009-2A37-F346-9BC3-9D563B77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36" y="2049051"/>
            <a:ext cx="1895586" cy="1377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C5CB7-7365-E147-A0E2-58E00A52A6A3}"/>
              </a:ext>
            </a:extLst>
          </p:cNvPr>
          <p:cNvGrpSpPr/>
          <p:nvPr/>
        </p:nvGrpSpPr>
        <p:grpSpPr>
          <a:xfrm>
            <a:off x="6851536" y="3426624"/>
            <a:ext cx="2037278" cy="2102736"/>
            <a:chOff x="481876" y="2621190"/>
            <a:chExt cx="3858240" cy="3982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A7A3C7-B112-6C42-8409-81818270A94F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F8DF437-364C-004D-AA98-4E9BE6929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BAC22D-1FC8-384C-9815-BB4F64674729}"/>
                  </a:ext>
                </a:extLst>
              </p:cNvPr>
              <p:cNvSpPr txBox="1"/>
              <p:nvPr/>
            </p:nvSpPr>
            <p:spPr>
              <a:xfrm>
                <a:off x="7436849" y="2664626"/>
                <a:ext cx="1274627" cy="5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600K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387434D-06BB-874F-ABD2-C6F0544658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8D88E72-7CDE-0C48-A980-60D87F673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/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6DD21-113E-6A4A-8533-479349F7315B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B533543D-310B-9C44-BFAA-57D53696BD0D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AECD40A-6A8C-E44E-98DE-22D5381721D0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D0444BF-1CE9-1C4B-B491-8286E964CF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29" b="5734"/>
          <a:stretch/>
        </p:blipFill>
        <p:spPr>
          <a:xfrm>
            <a:off x="7434585" y="5458136"/>
            <a:ext cx="1454229" cy="13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CC0E7-20AC-574D-984C-4818008B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0"/>
            <a:ext cx="880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73556F-7101-A840-8E38-0F616ACDCC70}"/>
              </a:ext>
            </a:extLst>
          </p:cNvPr>
          <p:cNvSpPr txBox="1"/>
          <p:nvPr/>
        </p:nvSpPr>
        <p:spPr>
          <a:xfrm>
            <a:off x="285750" y="373932"/>
            <a:ext cx="18403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Fourier’s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/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vector notation: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blipFill>
                <a:blip r:embed="rId2"/>
                <a:stretch>
                  <a:fillRect l="-18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/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Einstein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blipFill>
                <a:blip r:embed="rId3"/>
                <a:stretch>
                  <a:fillRect l="-1538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/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heat flux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thermal conductivity (3x3 matrix)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mK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 : </a:t>
                </a:r>
                <a:r>
                  <a:rPr lang="en-US" dirty="0"/>
                  <a:t>gradient of temperature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blipFill>
                <a:blip r:embed="rId4"/>
                <a:stretch>
                  <a:fillRect l="-55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/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598B50-8125-D840-8792-631F010486DF}"/>
              </a:ext>
            </a:extLst>
          </p:cNvPr>
          <p:cNvSpPr txBox="1"/>
          <p:nvPr/>
        </p:nvSpPr>
        <p:spPr>
          <a:xfrm>
            <a:off x="285750" y="4702556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be explicit:</a:t>
            </a:r>
          </a:p>
        </p:txBody>
      </p:sp>
      <p:pic>
        <p:nvPicPr>
          <p:cNvPr id="11" name="Picture 10" descr="A flat screen television&#10;&#10;Description automatically generated">
            <a:extLst>
              <a:ext uri="{FF2B5EF4-FFF2-40B4-BE49-F238E27FC236}">
                <a16:creationId xmlns:a16="http://schemas.microsoft.com/office/drawing/2014/main" id="{A369D90F-3453-314F-909D-02BC39E9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22" y="1213552"/>
            <a:ext cx="6107756" cy="32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/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cubic material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is isotropic, even though elastic properties, speed of sound, and phonon dispersion is not!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blipFill>
                <a:blip r:embed="rId2"/>
                <a:stretch>
                  <a:fillRect l="-1051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/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4497D6-BA27-9642-866E-292892E6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56" y="1939986"/>
            <a:ext cx="3791851" cy="436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19916-5422-A244-8F70-20054E647DD9}"/>
              </a:ext>
            </a:extLst>
          </p:cNvPr>
          <p:cNvSpPr txBox="1"/>
          <p:nvPr/>
        </p:nvSpPr>
        <p:spPr>
          <a:xfrm>
            <a:off x="5832890" y="1854456"/>
            <a:ext cx="328078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Young’s Modulus contour of Si from </a:t>
            </a:r>
            <a:r>
              <a:rPr lang="en-US" dirty="0">
                <a:hlinkClick r:id="rId5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/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Why?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the result of an integration over the first Brillouin zone (FBZ)</a:t>
                </a:r>
              </a:p>
              <a:p>
                <a:endParaRPr lang="en-US" dirty="0"/>
              </a:p>
              <a:p>
                <a:r>
                  <a:rPr lang="en-US" dirty="0"/>
                  <a:t>This will make more sense after we cover reciprocal space.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blipFill>
                <a:blip r:embed="rId6"/>
                <a:stretch>
                  <a:fillRect l="-968" t="-1242" r="-1290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22923F7-3DED-E041-A2CE-AC5EF76D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83" y="4888910"/>
            <a:ext cx="1791078" cy="17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2C129-149C-E945-A571-1A9C15CE6CB5}"/>
              </a:ext>
            </a:extLst>
          </p:cNvPr>
          <p:cNvSpPr txBox="1"/>
          <p:nvPr/>
        </p:nvSpPr>
        <p:spPr>
          <a:xfrm>
            <a:off x="339634" y="311726"/>
            <a:ext cx="33164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Einstein (index)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/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9700E3-2407-1547-BD8F-54E100C96EBA}"/>
              </a:ext>
            </a:extLst>
          </p:cNvPr>
          <p:cNvSpPr txBox="1"/>
          <p:nvPr/>
        </p:nvSpPr>
        <p:spPr>
          <a:xfrm>
            <a:off x="969484" y="1110559"/>
            <a:ext cx="743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sum over repeated indices in a term, sometimes called a ‘dummy’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/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/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/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worry about Einstein notation?</a:t>
                </a:r>
              </a:p>
              <a:p>
                <a:endParaRPr lang="en-US" dirty="0"/>
              </a:p>
              <a:p>
                <a:r>
                  <a:rPr lang="en-US" dirty="0"/>
                  <a:t>Einstein notation makes tensor math much cleaner and is really the best (only?) way to do tensor math in dimensions higher than 3 (tensors rank 4 and up). </a:t>
                </a:r>
              </a:p>
              <a:p>
                <a:endParaRPr lang="en-US" dirty="0"/>
              </a:p>
              <a:p>
                <a:r>
                  <a:rPr lang="en-US" b="1" dirty="0"/>
                  <a:t>Elastic properties (involves 4</a:t>
                </a:r>
                <a:r>
                  <a:rPr lang="en-US" b="1" baseline="30000" dirty="0"/>
                  <a:t>th</a:t>
                </a:r>
                <a:r>
                  <a:rPr lang="en-US" b="1" dirty="0"/>
                  <a:t> rank tensors)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Thermal properties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blipFill>
                <a:blip r:embed="rId5"/>
                <a:stretch>
                  <a:fillRect l="-631" t="-714" r="-631" b="-428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35A46-7880-CF42-B439-59611EFA64B8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911E25AF-BDB0-5749-999E-763B67A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/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Electrons </a:t>
                </a:r>
                <a:r>
                  <a:rPr lang="en-US" dirty="0"/>
                  <a:t>(Wiedemann-Franz Law)</a:t>
                </a:r>
                <a:endParaRPr lang="en-US" b="1" dirty="0"/>
              </a:p>
              <a:p>
                <a:endParaRPr lang="en-US" sz="500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blipFill>
                <a:blip r:embed="rId4"/>
                <a:stretch>
                  <a:fillRect l="-1866" t="-1724" r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/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A8EC3-FA48-9747-8CE7-8F338D5F0A20}"/>
              </a:ext>
            </a:extLst>
          </p:cNvPr>
          <p:cNvCxnSpPr>
            <a:cxnSpLocks/>
          </p:cNvCxnSpPr>
          <p:nvPr/>
        </p:nvCxnSpPr>
        <p:spPr>
          <a:xfrm>
            <a:off x="6034908" y="3729696"/>
            <a:ext cx="1398352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/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electrical conductivity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Lorenz number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/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Band modeling for better estimation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in semiconductors, and a simple formula for it: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hlinkClick r:id="rId7"/>
                  </a:rPr>
                  <a:t>Kim, H.-S., </a:t>
                </a:r>
                <a:r>
                  <a:rPr lang="en-US" sz="1400" i="1" dirty="0">
                    <a:hlinkClick r:id="rId7"/>
                  </a:rPr>
                  <a:t>et al</a:t>
                </a:r>
                <a:r>
                  <a:rPr lang="en-US" sz="1400" dirty="0">
                    <a:hlinkClick r:id="rId7"/>
                  </a:rPr>
                  <a:t>. Characterization of Lorenz number with </a:t>
                </a:r>
                <a:r>
                  <a:rPr lang="en-US" sz="1400" dirty="0" err="1">
                    <a:hlinkClick r:id="rId7"/>
                  </a:rPr>
                  <a:t>Seebeck</a:t>
                </a:r>
                <a:r>
                  <a:rPr lang="en-US" sz="1400" dirty="0">
                    <a:hlinkClick r:id="rId7"/>
                  </a:rPr>
                  <a:t> coefficient measurement. </a:t>
                </a:r>
                <a:r>
                  <a:rPr lang="en-US" sz="1400" i="1" dirty="0">
                    <a:hlinkClick r:id="rId7"/>
                  </a:rPr>
                  <a:t>APL Mater.</a:t>
                </a:r>
                <a:r>
                  <a:rPr lang="en-US" sz="1400" dirty="0">
                    <a:hlinkClick r:id="rId7"/>
                  </a:rPr>
                  <a:t> </a:t>
                </a:r>
                <a:r>
                  <a:rPr lang="en-US" sz="1400" b="1" dirty="0">
                    <a:hlinkClick r:id="rId7"/>
                  </a:rPr>
                  <a:t>3</a:t>
                </a:r>
                <a:r>
                  <a:rPr lang="en-US" sz="1400" dirty="0">
                    <a:hlinkClick r:id="rId7"/>
                  </a:rPr>
                  <a:t>, 041506 (2015).</a:t>
                </a:r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blipFill>
                <a:blip r:embed="rId8"/>
                <a:stretch>
                  <a:fillRect l="-282" t="-901" b="-18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/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>
                    <a:latin typeface="Cambria Math" panose="02040503050406030204" pitchFamily="18" charset="0"/>
                  </a:rPr>
                  <a:t>For metals and degenerate semiconductors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WΩ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blipFill>
                <a:blip r:embed="rId9"/>
                <a:stretch>
                  <a:fillRect l="-1146" t="-1724"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1CADF8-FA6D-104B-8094-50D821F6B9B7}"/>
              </a:ext>
            </a:extLst>
          </p:cNvPr>
          <p:cNvSpPr txBox="1"/>
          <p:nvPr/>
        </p:nvSpPr>
        <p:spPr>
          <a:xfrm>
            <a:off x="919205" y="6310010"/>
            <a:ext cx="2220160" cy="36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(worth remembering)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162AE-7CB4-D742-BF1C-80A083503DBE}"/>
              </a:ext>
            </a:extLst>
          </p:cNvPr>
          <p:cNvSpPr txBox="1"/>
          <p:nvPr/>
        </p:nvSpPr>
        <p:spPr>
          <a:xfrm>
            <a:off x="154715" y="63100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4D25E-E89F-CF40-83DE-7A32FCB55039}"/>
              </a:ext>
            </a:extLst>
          </p:cNvPr>
          <p:cNvSpPr txBox="1"/>
          <p:nvPr/>
        </p:nvSpPr>
        <p:spPr>
          <a:xfrm>
            <a:off x="136228" y="3943345"/>
            <a:ext cx="42724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electronic band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in semiconductors, but typically no more than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value held for doped, metallic like conducting polymer </a:t>
            </a:r>
            <a:r>
              <a:rPr lang="en-US" dirty="0">
                <a:hlinkClick r:id="rId10"/>
              </a:rPr>
              <a:t>PEDOT:PSS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Weird things happening in VO</a:t>
            </a:r>
            <a:r>
              <a:rPr lang="en-US" baseline="-25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FD5C4-D29B-7E44-AE32-530FAA505393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4D5D7FC6-C0A6-A046-AF31-F665600D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/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Bipolar conduction: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intrinsic regime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Occurs when electronic conduction is happening in both conduction and valence bands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blipFill>
                <a:blip r:embed="rId4"/>
                <a:stretch>
                  <a:fillRect l="-993" t="-400" r="-331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1FC25AF-15FE-9E4D-917E-77A4D506CA9C}"/>
              </a:ext>
            </a:extLst>
          </p:cNvPr>
          <p:cNvGrpSpPr/>
          <p:nvPr/>
        </p:nvGrpSpPr>
        <p:grpSpPr>
          <a:xfrm>
            <a:off x="4670006" y="3301410"/>
            <a:ext cx="3591487" cy="1903735"/>
            <a:chOff x="4670006" y="3301410"/>
            <a:chExt cx="3591487" cy="190373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0A054-5AAB-F24B-81BC-AE1DE526634A}"/>
                </a:ext>
              </a:extLst>
            </p:cNvPr>
            <p:cNvSpPr/>
            <p:nvPr/>
          </p:nvSpPr>
          <p:spPr>
            <a:xfrm>
              <a:off x="5084251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00DA20-C13D-1C47-AB03-76EF7D8051EA}"/>
                </a:ext>
              </a:extLst>
            </p:cNvPr>
            <p:cNvSpPr/>
            <p:nvPr/>
          </p:nvSpPr>
          <p:spPr>
            <a:xfrm rot="10800000">
              <a:off x="4825547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6123F7D-58A7-5841-9F2A-6438AEC6504E}"/>
                </a:ext>
              </a:extLst>
            </p:cNvPr>
            <p:cNvSpPr/>
            <p:nvPr/>
          </p:nvSpPr>
          <p:spPr>
            <a:xfrm>
              <a:off x="7269227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42B636-96FF-E547-ACE2-8FB3BAD2A5C5}"/>
                </a:ext>
              </a:extLst>
            </p:cNvPr>
            <p:cNvSpPr/>
            <p:nvPr/>
          </p:nvSpPr>
          <p:spPr>
            <a:xfrm rot="10800000">
              <a:off x="7029573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C6F4DD-5A3E-104C-A4C9-99D7E870D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450" y="3851659"/>
              <a:ext cx="0" cy="433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/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60E5FA-62C7-1B4A-A5D0-C975962A9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9577" y="3586058"/>
              <a:ext cx="102569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5C68-346E-6D46-B0A7-2917162EB85A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3880154"/>
              <a:ext cx="0" cy="405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/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F5B1B-78AC-9C4C-84AE-47108AAE76CB}"/>
                </a:ext>
              </a:extLst>
            </p:cNvPr>
            <p:cNvSpPr txBox="1"/>
            <p:nvPr/>
          </p:nvSpPr>
          <p:spPr>
            <a:xfrm>
              <a:off x="4722364" y="4835813"/>
              <a:ext cx="132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Absorb heat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3D7A0E-787A-3A40-BD4C-901EA28797BC}"/>
                </a:ext>
              </a:extLst>
            </p:cNvPr>
            <p:cNvSpPr txBox="1"/>
            <p:nvPr/>
          </p:nvSpPr>
          <p:spPr>
            <a:xfrm>
              <a:off x="6880730" y="4835813"/>
              <a:ext cx="1380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 heat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0B2BD-233C-DD4D-B2E2-E58E89B57989}"/>
              </a:ext>
            </a:extLst>
          </p:cNvPr>
          <p:cNvSpPr txBox="1"/>
          <p:nvPr/>
        </p:nvSpPr>
        <p:spPr>
          <a:xfrm>
            <a:off x="4187415" y="5675704"/>
            <a:ext cx="466480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Paper discussing bipolar thermal conductivity, lots of good references:</a:t>
            </a:r>
          </a:p>
          <a:p>
            <a:endParaRPr lang="en-US" sz="1400" dirty="0"/>
          </a:p>
          <a:p>
            <a:r>
              <a:rPr lang="en-US" sz="1400" dirty="0" err="1">
                <a:hlinkClick r:id="rId7"/>
              </a:rPr>
              <a:t>Bahk</a:t>
            </a:r>
            <a:r>
              <a:rPr lang="en-US" sz="1400" dirty="0">
                <a:hlinkClick r:id="rId7"/>
              </a:rPr>
              <a:t>, J. H. &amp; </a:t>
            </a:r>
            <a:r>
              <a:rPr lang="en-US" sz="1400" dirty="0" err="1">
                <a:hlinkClick r:id="rId7"/>
              </a:rPr>
              <a:t>Shakouri</a:t>
            </a:r>
            <a:r>
              <a:rPr lang="en-US" sz="1400" dirty="0">
                <a:hlinkClick r:id="rId7"/>
              </a:rPr>
              <a:t>, A. </a:t>
            </a:r>
            <a:r>
              <a:rPr lang="en-US" sz="1400" i="1" dirty="0">
                <a:hlinkClick r:id="rId7"/>
              </a:rPr>
              <a:t>Appl. Phys. Lett.</a:t>
            </a:r>
            <a:r>
              <a:rPr lang="en-US" sz="1400" dirty="0">
                <a:hlinkClick r:id="rId7"/>
              </a:rPr>
              <a:t> </a:t>
            </a:r>
            <a:r>
              <a:rPr lang="en-US" sz="1400" b="1" dirty="0">
                <a:hlinkClick r:id="rId7"/>
              </a:rPr>
              <a:t>105</a:t>
            </a:r>
            <a:r>
              <a:rPr lang="en-US" sz="1400" dirty="0">
                <a:hlinkClick r:id="rId7"/>
              </a:rPr>
              <a:t>, 6–11 (2014).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/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</a:rPr>
                  <a:t>At 300 K</a:t>
                </a:r>
                <a:endParaRPr lang="en-US" sz="2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blipFill>
                <a:blip r:embed="rId8"/>
                <a:stretch>
                  <a:fillRect l="-662" t="-10909" r="-662" b="-16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2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6335</TotalTime>
  <Words>1784</Words>
  <Application>Microsoft Macintosh PowerPoint</Application>
  <PresentationFormat>On-screen Show (4:3)</PresentationFormat>
  <Paragraphs>303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94</cp:revision>
  <dcterms:created xsi:type="dcterms:W3CDTF">2020-01-28T21:16:44Z</dcterms:created>
  <dcterms:modified xsi:type="dcterms:W3CDTF">2020-02-18T15:51:25Z</dcterms:modified>
</cp:coreProperties>
</file>